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1" r:id="rId1"/>
  </p:sldMasterIdLst>
  <p:sldIdLst>
    <p:sldId id="256" r:id="rId2"/>
    <p:sldId id="257" r:id="rId3"/>
    <p:sldId id="259" r:id="rId4"/>
    <p:sldId id="262" r:id="rId5"/>
    <p:sldId id="264" r:id="rId6"/>
    <p:sldId id="265" r:id="rId7"/>
    <p:sldId id="266" r:id="rId8"/>
    <p:sldId id="267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Verdana" panose="020B060403050404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00"/>
    <a:srgbClr val="0000FF"/>
    <a:srgbClr val="FF0000"/>
    <a:srgbClr val="00FF99"/>
    <a:srgbClr val="CC66FF"/>
    <a:srgbClr val="00FF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31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056E6-B95D-4320-8A91-5BC2D6E4B3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495880-B984-49EF-86E3-69698B66CC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16DF9-316B-491F-AEAC-A655FFE3F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49E4A-447F-497F-AFAA-B1CDF4602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97D12-DEB9-4808-96D6-F7439E037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A6E-3E2A-4DA3-B362-ADFE5374AE6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6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008DC-102C-40B2-97A3-EA5082EBF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677768-1903-491B-AC5D-FECCE2A16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0EF78-69CF-4D30-9CC0-CE5EEB4DB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45FCE-AED0-4568-8F65-76BF477F8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EBBE3-C4BA-4AD6-8E3A-6550F4EA4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F9ED-632F-4C2E-AF2E-D8117FC545A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3637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A699F6-C0BE-4355-BE64-66A95379CE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930703-682C-4871-88A0-C90C52EF3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9075E-E388-4EEA-B060-BB743C045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33914-2EFB-40F5-8B92-57821FF17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74CE6-F67D-4546-9A87-6672F498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FFCC-7C1E-4E5C-B4CB-4E49E1FD6D6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101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9D5FADF-FAF5-4E0E-B632-301C618B5C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5DF5A43-C07A-4CC9-B48F-A913FC3A65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0C36CA5-9C6E-49AD-B5AD-E95F661DDC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19325F-2CAF-4E4C-8B54-98641D2591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9464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C3CB9-6775-4C62-B509-5C10DE61E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11168-7139-421C-BF4E-665E267BD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91ED4-2ADF-4B0E-BFF8-ACE14E8B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D96DC-AC81-40A7-AC6D-B2F17DAA6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9A667-40C6-4174-ACAD-D7155A744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A50D7-6EC8-4B73-80F2-7D4E09B2337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483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3A5E6-418F-4BCA-8E47-77C75C18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8A140-B10F-4EEE-B348-8DFCDE3F7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31B52-478C-4473-8F02-E5A1B27F5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75649-1795-4696-B3CF-7424CB6DD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9590B-3EF2-4F6B-8295-91B955A24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6898-2218-47D9-836B-FE4145E9253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2055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4E012-6B4B-4FFA-B3D9-10ABA74DB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9451D-43B7-4F27-9BA3-50D3BA7AAE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81EE2-41D7-4D44-B442-C9C627630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237DB-0396-4DEE-8889-103EFCB1D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7EDE8A-081D-4616-8474-D9D9268D1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BC0F8B-0F48-4AE7-8FDE-B37532DB8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C6A5-CA9B-4241-B148-9AE017B300D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902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526D2-5803-4B4B-A5A2-200AD992D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B56BC-73A8-49CE-A8D8-FD6899758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7C55CE-0DA3-4C36-AFD0-252F369C6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06FD1D-0288-4752-9E76-7A8FB3EAA7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ECBA9D-850D-4CB0-B8EA-757D1307EB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46EB3A-D34A-4AA5-9F30-5809BB1AC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3A3BFB-EF8A-49CE-A33B-7AB8B9176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6409B9-873F-43AF-8F66-0398AFBB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2C3BE-3407-4120-A26F-4DEFF99D99E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8846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68359-8A79-4FEF-86C5-88644D990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E5702F-A9E3-46D8-A0A5-DDA894720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D0866A-885A-4EB9-BD53-9763B5D0E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971557-51F1-48F5-AAC6-44B4D9EB5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B0DE1-29E2-4BAE-B6D3-5994D33DCB3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347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E6883C-732E-422A-86E4-38AB022DF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1B2E72-BC0A-4567-820B-1ABAB3BEF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9C3184-1FDE-49C5-9C95-574681993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5647-60F3-4540-A278-8E974685E7D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442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54484-55B0-439C-AF3B-EE9E96DEB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2449F-2082-41F1-AB76-58D318669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3CF711-0836-487D-B236-5DF52B6CE7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04A11-4099-4826-BA1E-7694CF90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19269-1F94-4C06-B243-9A695DE2E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A5B3CB-D54A-46C9-A6B5-91E8D9EC9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C9BDB-BFE0-453A-B884-F6B6A95D12D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16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4A3AF-7C34-4A58-8765-0E395A96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AA54C0-E7EA-4AF0-83DA-59D14E7A48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34FB85-D8E8-408D-820C-47906DD6F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73257E-3A31-4139-A150-19AD3C585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43ABB1-9834-4758-B8DC-9602D2E2A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A63CB2-0635-4CC6-B4A9-F0E5D901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E7F7-716B-4450-8F8E-D689D5830F5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28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3F2730-594B-4F8D-9A87-49F14F09F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53C96C-A6EA-4B97-B333-35A3B3862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56F02-13F0-4B05-BC98-00C57C2D07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71DE3-3645-4DA2-96B8-61E11D63D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B6E1B-569B-4770-B9A5-E21D0320A6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9F416-7601-4F36-8D95-A704AED87DF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19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6.wmf"/><Relationship Id="rId18" Type="http://schemas.openxmlformats.org/officeDocument/2006/relationships/image" Target="../media/image8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7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11.bin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3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0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image" Target="../media/image5.wmf"/><Relationship Id="rId9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>
            <a:extLst>
              <a:ext uri="{FF2B5EF4-FFF2-40B4-BE49-F238E27FC236}">
                <a16:creationId xmlns:a16="http://schemas.microsoft.com/office/drawing/2014/main" id="{F0740521-D3FE-48B9-A303-0D1C98843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762000"/>
            <a:ext cx="678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Verdana" panose="020B0604030504040204" pitchFamily="34" charset="0"/>
              </a:rPr>
              <a:t>KIỂM TRA BÀI CŨ :</a:t>
            </a:r>
          </a:p>
        </p:txBody>
      </p:sp>
      <p:sp>
        <p:nvSpPr>
          <p:cNvPr id="2051" name="Text Box 5">
            <a:extLst>
              <a:ext uri="{FF2B5EF4-FFF2-40B4-BE49-F238E27FC236}">
                <a16:creationId xmlns:a16="http://schemas.microsoft.com/office/drawing/2014/main" id="{C4FCBC24-F841-4E85-92C1-2FF4CB4A6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95400"/>
            <a:ext cx="678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Nêu các trường hợp đồng dạng của tam giác vuông ?</a:t>
            </a:r>
          </a:p>
        </p:txBody>
      </p:sp>
      <p:grpSp>
        <p:nvGrpSpPr>
          <p:cNvPr id="2" name="Group 44">
            <a:extLst>
              <a:ext uri="{FF2B5EF4-FFF2-40B4-BE49-F238E27FC236}">
                <a16:creationId xmlns:a16="http://schemas.microsoft.com/office/drawing/2014/main" id="{79ECA30A-D67D-48AC-A5D0-A71BE399F062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286000"/>
            <a:ext cx="2209800" cy="2805113"/>
            <a:chOff x="288" y="1440"/>
            <a:chExt cx="1392" cy="1767"/>
          </a:xfrm>
        </p:grpSpPr>
        <p:sp>
          <p:nvSpPr>
            <p:cNvPr id="2079" name="Text Box 21">
              <a:extLst>
                <a:ext uri="{FF2B5EF4-FFF2-40B4-BE49-F238E27FC236}">
                  <a16:creationId xmlns:a16="http://schemas.microsoft.com/office/drawing/2014/main" id="{6FF39C3E-52F4-4283-A25B-4ECF1BC047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2976"/>
              <a:ext cx="13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1- Góc nhọn</a:t>
              </a:r>
            </a:p>
          </p:txBody>
        </p:sp>
        <p:grpSp>
          <p:nvGrpSpPr>
            <p:cNvPr id="2080" name="Group 29">
              <a:extLst>
                <a:ext uri="{FF2B5EF4-FFF2-40B4-BE49-F238E27FC236}">
                  <a16:creationId xmlns:a16="http://schemas.microsoft.com/office/drawing/2014/main" id="{6BC40F8C-59F9-4049-A9E2-BBA0FC810E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" y="1440"/>
              <a:ext cx="1296" cy="1200"/>
              <a:chOff x="384" y="1440"/>
              <a:chExt cx="1296" cy="1200"/>
            </a:xfrm>
          </p:grpSpPr>
          <p:sp>
            <p:nvSpPr>
              <p:cNvPr id="2081" name="AutoShape 6">
                <a:extLst>
                  <a:ext uri="{FF2B5EF4-FFF2-40B4-BE49-F238E27FC236}">
                    <a16:creationId xmlns:a16="http://schemas.microsoft.com/office/drawing/2014/main" id="{4A125350-9663-4451-A820-4666EFF75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1440"/>
                <a:ext cx="555" cy="1200"/>
              </a:xfrm>
              <a:prstGeom prst="rtTriangl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82" name="AutoShape 7">
                <a:extLst>
                  <a:ext uri="{FF2B5EF4-FFF2-40B4-BE49-F238E27FC236}">
                    <a16:creationId xmlns:a16="http://schemas.microsoft.com/office/drawing/2014/main" id="{B750751F-5356-4C07-B16F-5BCCBA7FB3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0" y="1840"/>
                <a:ext cx="370" cy="800"/>
              </a:xfrm>
              <a:prstGeom prst="rtTriangl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83" name="Rectangle 8">
                <a:extLst>
                  <a:ext uri="{FF2B5EF4-FFF2-40B4-BE49-F238E27FC236}">
                    <a16:creationId xmlns:a16="http://schemas.microsoft.com/office/drawing/2014/main" id="{BC5E51BA-7971-4F3A-A061-C73A44D2E2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254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84" name="Rectangle 9">
                <a:extLst>
                  <a:ext uri="{FF2B5EF4-FFF2-40B4-BE49-F238E27FC236}">
                    <a16:creationId xmlns:a16="http://schemas.microsoft.com/office/drawing/2014/main" id="{C5A68EBA-617B-420E-9C1C-A35C53A385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0" y="2544"/>
                <a:ext cx="82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85" name="Freeform 26">
                <a:extLst>
                  <a:ext uri="{FF2B5EF4-FFF2-40B4-BE49-F238E27FC236}">
                    <a16:creationId xmlns:a16="http://schemas.microsoft.com/office/drawing/2014/main" id="{2A0763A2-4CE8-42A5-BF5D-8869FCD0B7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" y="1590"/>
                <a:ext cx="89" cy="192"/>
              </a:xfrm>
              <a:custGeom>
                <a:avLst/>
                <a:gdLst>
                  <a:gd name="T0" fmla="*/ 0 w 192"/>
                  <a:gd name="T1" fmla="*/ 150 h 208"/>
                  <a:gd name="T2" fmla="*/ 14 w 192"/>
                  <a:gd name="T3" fmla="*/ 150 h 208"/>
                  <a:gd name="T4" fmla="*/ 19 w 192"/>
                  <a:gd name="T5" fmla="*/ 76 h 208"/>
                  <a:gd name="T6" fmla="*/ 14 w 192"/>
                  <a:gd name="T7" fmla="*/ 0 h 20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208"/>
                  <a:gd name="T14" fmla="*/ 192 w 192"/>
                  <a:gd name="T15" fmla="*/ 208 h 20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208">
                    <a:moveTo>
                      <a:pt x="0" y="192"/>
                    </a:moveTo>
                    <a:cubicBezTo>
                      <a:pt x="56" y="200"/>
                      <a:pt x="112" y="208"/>
                      <a:pt x="144" y="192"/>
                    </a:cubicBezTo>
                    <a:cubicBezTo>
                      <a:pt x="176" y="176"/>
                      <a:pt x="192" y="128"/>
                      <a:pt x="192" y="96"/>
                    </a:cubicBezTo>
                    <a:cubicBezTo>
                      <a:pt x="192" y="64"/>
                      <a:pt x="168" y="32"/>
                      <a:pt x="144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" name="Freeform 27">
                <a:extLst>
                  <a:ext uri="{FF2B5EF4-FFF2-40B4-BE49-F238E27FC236}">
                    <a16:creationId xmlns:a16="http://schemas.microsoft.com/office/drawing/2014/main" id="{81162624-81C9-4AA8-8AD9-78B1F6B12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0" y="1990"/>
                <a:ext cx="88" cy="192"/>
              </a:xfrm>
              <a:custGeom>
                <a:avLst/>
                <a:gdLst>
                  <a:gd name="T0" fmla="*/ 0 w 192"/>
                  <a:gd name="T1" fmla="*/ 150 h 208"/>
                  <a:gd name="T2" fmla="*/ 14 w 192"/>
                  <a:gd name="T3" fmla="*/ 150 h 208"/>
                  <a:gd name="T4" fmla="*/ 18 w 192"/>
                  <a:gd name="T5" fmla="*/ 76 h 208"/>
                  <a:gd name="T6" fmla="*/ 14 w 192"/>
                  <a:gd name="T7" fmla="*/ 0 h 20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208"/>
                  <a:gd name="T14" fmla="*/ 192 w 192"/>
                  <a:gd name="T15" fmla="*/ 208 h 20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208">
                    <a:moveTo>
                      <a:pt x="0" y="192"/>
                    </a:moveTo>
                    <a:cubicBezTo>
                      <a:pt x="56" y="200"/>
                      <a:pt x="112" y="208"/>
                      <a:pt x="144" y="192"/>
                    </a:cubicBezTo>
                    <a:cubicBezTo>
                      <a:pt x="176" y="176"/>
                      <a:pt x="192" y="128"/>
                      <a:pt x="192" y="96"/>
                    </a:cubicBezTo>
                    <a:cubicBezTo>
                      <a:pt x="192" y="64"/>
                      <a:pt x="168" y="32"/>
                      <a:pt x="144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45">
            <a:extLst>
              <a:ext uri="{FF2B5EF4-FFF2-40B4-BE49-F238E27FC236}">
                <a16:creationId xmlns:a16="http://schemas.microsoft.com/office/drawing/2014/main" id="{12BD44B1-7BAE-4785-879A-6515EDDBAD5A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2057400"/>
            <a:ext cx="3048000" cy="3657600"/>
            <a:chOff x="2256" y="1296"/>
            <a:chExt cx="1920" cy="2304"/>
          </a:xfrm>
        </p:grpSpPr>
        <p:sp>
          <p:nvSpPr>
            <p:cNvPr id="2067" name="AutoShape 12">
              <a:extLst>
                <a:ext uri="{FF2B5EF4-FFF2-40B4-BE49-F238E27FC236}">
                  <a16:creationId xmlns:a16="http://schemas.microsoft.com/office/drawing/2014/main" id="{B4504EDC-5FC3-4460-88EF-9D37D2550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1440"/>
              <a:ext cx="638" cy="1248"/>
            </a:xfrm>
            <a:prstGeom prst="rtTriangl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68" name="AutoShape 13">
              <a:extLst>
                <a:ext uri="{FF2B5EF4-FFF2-40B4-BE49-F238E27FC236}">
                  <a16:creationId xmlns:a16="http://schemas.microsoft.com/office/drawing/2014/main" id="{10086227-99E4-4169-A2DE-2FDF40EFD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9" y="1856"/>
              <a:ext cx="425" cy="832"/>
            </a:xfrm>
            <a:prstGeom prst="rtTriangl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69" name="Rectangle 14">
              <a:extLst>
                <a:ext uri="{FF2B5EF4-FFF2-40B4-BE49-F238E27FC236}">
                  <a16:creationId xmlns:a16="http://schemas.microsoft.com/office/drawing/2014/main" id="{7A7934A6-42A5-4951-B97B-B11E574AD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592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70" name="Rectangle 15">
              <a:extLst>
                <a:ext uri="{FF2B5EF4-FFF2-40B4-BE49-F238E27FC236}">
                  <a16:creationId xmlns:a16="http://schemas.microsoft.com/office/drawing/2014/main" id="{3B5A3386-F81D-47F0-96D2-04B78F3F0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9" y="2592"/>
              <a:ext cx="89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71" name="Text Box 22">
              <a:extLst>
                <a:ext uri="{FF2B5EF4-FFF2-40B4-BE49-F238E27FC236}">
                  <a16:creationId xmlns:a16="http://schemas.microsoft.com/office/drawing/2014/main" id="{4E50A1F2-6F05-4B63-96D9-492582D6B7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2928"/>
              <a:ext cx="15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2 - 2 cạnh góc vuông</a:t>
              </a:r>
            </a:p>
          </p:txBody>
        </p:sp>
        <p:sp>
          <p:nvSpPr>
            <p:cNvPr id="2072" name="Text Box 30">
              <a:extLst>
                <a:ext uri="{FF2B5EF4-FFF2-40B4-BE49-F238E27FC236}">
                  <a16:creationId xmlns:a16="http://schemas.microsoft.com/office/drawing/2014/main" id="{9695F4DD-A9AF-496B-911D-7269232C07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2592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A</a:t>
              </a:r>
            </a:p>
          </p:txBody>
        </p:sp>
        <p:sp>
          <p:nvSpPr>
            <p:cNvPr id="2073" name="Text Box 31">
              <a:extLst>
                <a:ext uri="{FF2B5EF4-FFF2-40B4-BE49-F238E27FC236}">
                  <a16:creationId xmlns:a16="http://schemas.microsoft.com/office/drawing/2014/main" id="{25DB29E1-278E-46D1-844C-E783E5D6EB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1296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B</a:t>
              </a:r>
            </a:p>
          </p:txBody>
        </p:sp>
        <p:sp>
          <p:nvSpPr>
            <p:cNvPr id="2074" name="Text Box 32">
              <a:extLst>
                <a:ext uri="{FF2B5EF4-FFF2-40B4-BE49-F238E27FC236}">
                  <a16:creationId xmlns:a16="http://schemas.microsoft.com/office/drawing/2014/main" id="{68B912F8-47D1-4E71-81C5-97E55AE574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2640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C</a:t>
              </a:r>
            </a:p>
          </p:txBody>
        </p:sp>
        <p:sp>
          <p:nvSpPr>
            <p:cNvPr id="2075" name="Text Box 33">
              <a:extLst>
                <a:ext uri="{FF2B5EF4-FFF2-40B4-BE49-F238E27FC236}">
                  <a16:creationId xmlns:a16="http://schemas.microsoft.com/office/drawing/2014/main" id="{5F91775E-2254-48CF-A024-CC3AD9C3E4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1536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B’</a:t>
              </a:r>
            </a:p>
          </p:txBody>
        </p:sp>
        <p:sp>
          <p:nvSpPr>
            <p:cNvPr id="2076" name="Text Box 34">
              <a:extLst>
                <a:ext uri="{FF2B5EF4-FFF2-40B4-BE49-F238E27FC236}">
                  <a16:creationId xmlns:a16="http://schemas.microsoft.com/office/drawing/2014/main" id="{D9C9830F-0C71-4D57-89A9-CCC76B99BC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2649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A</a:t>
              </a:r>
            </a:p>
          </p:txBody>
        </p:sp>
        <p:sp>
          <p:nvSpPr>
            <p:cNvPr id="2077" name="Text Box 35">
              <a:extLst>
                <a:ext uri="{FF2B5EF4-FFF2-40B4-BE49-F238E27FC236}">
                  <a16:creationId xmlns:a16="http://schemas.microsoft.com/office/drawing/2014/main" id="{F718F51A-8F51-42DB-BCE2-16B0533E6D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2640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C’</a:t>
              </a:r>
            </a:p>
          </p:txBody>
        </p:sp>
        <p:graphicFrame>
          <p:nvGraphicFramePr>
            <p:cNvPr id="2078" name="Object 42">
              <a:extLst>
                <a:ext uri="{FF2B5EF4-FFF2-40B4-BE49-F238E27FC236}">
                  <a16:creationId xmlns:a16="http://schemas.microsoft.com/office/drawing/2014/main" id="{695B2EF0-9DC7-4FCF-AF93-A9C6C57696F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640" y="3216"/>
            <a:ext cx="912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7" name="Equation" r:id="rId3" imgW="799753" imgH="393529" progId="Equation.3">
                    <p:embed/>
                  </p:oleObj>
                </mc:Choice>
                <mc:Fallback>
                  <p:oleObj name="Equation" r:id="rId3" imgW="799753" imgH="393529" progId="Equation.3">
                    <p:embed/>
                    <p:pic>
                      <p:nvPicPr>
                        <p:cNvPr id="0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0" y="3216"/>
                          <a:ext cx="912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6">
            <a:extLst>
              <a:ext uri="{FF2B5EF4-FFF2-40B4-BE49-F238E27FC236}">
                <a16:creationId xmlns:a16="http://schemas.microsoft.com/office/drawing/2014/main" id="{447A2365-0B2D-43F5-AFA3-F777033B7F97}"/>
              </a:ext>
            </a:extLst>
          </p:cNvPr>
          <p:cNvGrpSpPr>
            <a:grpSpLocks/>
          </p:cNvGrpSpPr>
          <p:nvPr/>
        </p:nvGrpSpPr>
        <p:grpSpPr bwMode="auto">
          <a:xfrm>
            <a:off x="6553200" y="2133600"/>
            <a:ext cx="2514600" cy="3962400"/>
            <a:chOff x="4176" y="1200"/>
            <a:chExt cx="1584" cy="2736"/>
          </a:xfrm>
        </p:grpSpPr>
        <p:sp>
          <p:nvSpPr>
            <p:cNvPr id="2055" name="AutoShape 17">
              <a:extLst>
                <a:ext uri="{FF2B5EF4-FFF2-40B4-BE49-F238E27FC236}">
                  <a16:creationId xmlns:a16="http://schemas.microsoft.com/office/drawing/2014/main" id="{08F8C11C-A822-4164-B1BF-5FCDECAA8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1440"/>
              <a:ext cx="473" cy="1248"/>
            </a:xfrm>
            <a:prstGeom prst="rtTriangl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56" name="AutoShape 18">
              <a:extLst>
                <a:ext uri="{FF2B5EF4-FFF2-40B4-BE49-F238E27FC236}">
                  <a16:creationId xmlns:a16="http://schemas.microsoft.com/office/drawing/2014/main" id="{DC58B716-CF87-4802-9B32-32B309CC8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1856"/>
              <a:ext cx="315" cy="832"/>
            </a:xfrm>
            <a:prstGeom prst="rtTriangl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57" name="Rectangle 19">
              <a:extLst>
                <a:ext uri="{FF2B5EF4-FFF2-40B4-BE49-F238E27FC236}">
                  <a16:creationId xmlns:a16="http://schemas.microsoft.com/office/drawing/2014/main" id="{C3C59E6F-2273-4922-90AA-5D21F2886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2592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58" name="Rectangle 20">
              <a:extLst>
                <a:ext uri="{FF2B5EF4-FFF2-40B4-BE49-F238E27FC236}">
                  <a16:creationId xmlns:a16="http://schemas.microsoft.com/office/drawing/2014/main" id="{8C549C13-29E6-4A3B-8F14-BF3889DFD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2592"/>
              <a:ext cx="75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59" name="Text Box 23">
              <a:extLst>
                <a:ext uri="{FF2B5EF4-FFF2-40B4-BE49-F238E27FC236}">
                  <a16:creationId xmlns:a16="http://schemas.microsoft.com/office/drawing/2014/main" id="{324486B1-96BD-414E-94B5-EAC8B32E98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2976"/>
              <a:ext cx="1440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3 - Cạnh huyền –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     cạnh góc vuông</a:t>
              </a:r>
            </a:p>
          </p:txBody>
        </p:sp>
        <p:sp>
          <p:nvSpPr>
            <p:cNvPr id="2060" name="Text Box 36">
              <a:extLst>
                <a:ext uri="{FF2B5EF4-FFF2-40B4-BE49-F238E27FC236}">
                  <a16:creationId xmlns:a16="http://schemas.microsoft.com/office/drawing/2014/main" id="{D09F1BEF-1C00-49DD-AE49-5E319EB8A5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1200"/>
              <a:ext cx="288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B</a:t>
              </a:r>
            </a:p>
          </p:txBody>
        </p:sp>
        <p:sp>
          <p:nvSpPr>
            <p:cNvPr id="2061" name="Text Box 37">
              <a:extLst>
                <a:ext uri="{FF2B5EF4-FFF2-40B4-BE49-F238E27FC236}">
                  <a16:creationId xmlns:a16="http://schemas.microsoft.com/office/drawing/2014/main" id="{AF615ADE-FF76-4920-90FE-B1879BC7AF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2640"/>
              <a:ext cx="288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A</a:t>
              </a:r>
            </a:p>
          </p:txBody>
        </p:sp>
        <p:sp>
          <p:nvSpPr>
            <p:cNvPr id="2062" name="Text Box 38">
              <a:extLst>
                <a:ext uri="{FF2B5EF4-FFF2-40B4-BE49-F238E27FC236}">
                  <a16:creationId xmlns:a16="http://schemas.microsoft.com/office/drawing/2014/main" id="{9491E25C-992E-4D17-B923-489C6D15AB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2687"/>
              <a:ext cx="288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C</a:t>
              </a:r>
            </a:p>
          </p:txBody>
        </p:sp>
        <p:sp>
          <p:nvSpPr>
            <p:cNvPr id="2063" name="Text Box 39">
              <a:extLst>
                <a:ext uri="{FF2B5EF4-FFF2-40B4-BE49-F238E27FC236}">
                  <a16:creationId xmlns:a16="http://schemas.microsoft.com/office/drawing/2014/main" id="{0FE500B4-9A52-429A-AC7A-E5E8A25930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8" y="2687"/>
              <a:ext cx="288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A</a:t>
              </a:r>
            </a:p>
          </p:txBody>
        </p:sp>
        <p:sp>
          <p:nvSpPr>
            <p:cNvPr id="2064" name="Text Box 40">
              <a:extLst>
                <a:ext uri="{FF2B5EF4-FFF2-40B4-BE49-F238E27FC236}">
                  <a16:creationId xmlns:a16="http://schemas.microsoft.com/office/drawing/2014/main" id="{B7457B7F-C9CA-467B-9325-70DABF0A88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8" y="1632"/>
              <a:ext cx="288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B’</a:t>
              </a:r>
            </a:p>
          </p:txBody>
        </p:sp>
        <p:sp>
          <p:nvSpPr>
            <p:cNvPr id="2065" name="Text Box 41">
              <a:extLst>
                <a:ext uri="{FF2B5EF4-FFF2-40B4-BE49-F238E27FC236}">
                  <a16:creationId xmlns:a16="http://schemas.microsoft.com/office/drawing/2014/main" id="{80950103-7F1D-4A3F-8D45-698F7AA89F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72" y="2687"/>
              <a:ext cx="288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C’</a:t>
              </a:r>
            </a:p>
          </p:txBody>
        </p:sp>
        <p:graphicFrame>
          <p:nvGraphicFramePr>
            <p:cNvPr id="2066" name="Object 43">
              <a:extLst>
                <a:ext uri="{FF2B5EF4-FFF2-40B4-BE49-F238E27FC236}">
                  <a16:creationId xmlns:a16="http://schemas.microsoft.com/office/drawing/2014/main" id="{1B474071-4BA3-4B85-A5C3-3AF8AAFD414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12" y="3552"/>
            <a:ext cx="912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8" name="Equation" r:id="rId5" imgW="799753" imgH="393529" progId="Equation.3">
                    <p:embed/>
                  </p:oleObj>
                </mc:Choice>
                <mc:Fallback>
                  <p:oleObj name="Equation" r:id="rId5" imgW="799753" imgH="393529" progId="Equation.3">
                    <p:embed/>
                    <p:pic>
                      <p:nvPicPr>
                        <p:cNvPr id="0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2" y="3552"/>
                          <a:ext cx="912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1" name="Text Box 21">
            <a:extLst>
              <a:ext uri="{FF2B5EF4-FFF2-40B4-BE49-F238E27FC236}">
                <a16:creationId xmlns:a16="http://schemas.microsoft.com/office/drawing/2014/main" id="{C3FA9911-AF0F-4A18-B460-4A60120E9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640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Chương I : HỆ THỨC LƯỢNG TRONG TAM GIÁC VUÔNG</a:t>
            </a:r>
          </a:p>
        </p:txBody>
      </p:sp>
      <p:sp>
        <p:nvSpPr>
          <p:cNvPr id="81942" name="Text Box 22">
            <a:extLst>
              <a:ext uri="{FF2B5EF4-FFF2-40B4-BE49-F238E27FC236}">
                <a16:creationId xmlns:a16="http://schemas.microsoft.com/office/drawing/2014/main" id="{6BC675C9-6340-42A9-B671-6A6181DA8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33400"/>
            <a:ext cx="632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u="sng">
                <a:solidFill>
                  <a:srgbClr val="FF0000"/>
                </a:solidFill>
              </a:rPr>
              <a:t>TIẾT 1</a:t>
            </a:r>
            <a:r>
              <a:rPr lang="en-US" altLang="en-US" sz="1800" b="1">
                <a:solidFill>
                  <a:srgbClr val="FF0000"/>
                </a:solidFill>
              </a:rPr>
              <a:t> : MỘT SỐ HỆ THỨC VỀ CẠNH VÀ ĐƯỜNG CAO TRONG TAM GIÁC VUÔNG</a:t>
            </a:r>
          </a:p>
        </p:txBody>
      </p:sp>
      <p:grpSp>
        <p:nvGrpSpPr>
          <p:cNvPr id="2" name="Group 76">
            <a:extLst>
              <a:ext uri="{FF2B5EF4-FFF2-40B4-BE49-F238E27FC236}">
                <a16:creationId xmlns:a16="http://schemas.microsoft.com/office/drawing/2014/main" id="{ECF50826-592E-47C2-A042-BF698C320AC5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304800"/>
            <a:ext cx="4648200" cy="3271838"/>
            <a:chOff x="2688" y="192"/>
            <a:chExt cx="2928" cy="2061"/>
          </a:xfrm>
        </p:grpSpPr>
        <p:grpSp>
          <p:nvGrpSpPr>
            <p:cNvPr id="3111" name="Group 43">
              <a:extLst>
                <a:ext uri="{FF2B5EF4-FFF2-40B4-BE49-F238E27FC236}">
                  <a16:creationId xmlns:a16="http://schemas.microsoft.com/office/drawing/2014/main" id="{8512AABC-772A-4D58-80BF-0287062053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192"/>
              <a:ext cx="2928" cy="2061"/>
              <a:chOff x="2784" y="1392"/>
              <a:chExt cx="2928" cy="2061"/>
            </a:xfrm>
          </p:grpSpPr>
          <p:sp>
            <p:nvSpPr>
              <p:cNvPr id="3113" name="Text Box 25">
                <a:extLst>
                  <a:ext uri="{FF2B5EF4-FFF2-40B4-BE49-F238E27FC236}">
                    <a16:creationId xmlns:a16="http://schemas.microsoft.com/office/drawing/2014/main" id="{808AF2DF-E887-4BB4-A34E-34834330FE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84" y="1392"/>
                <a:ext cx="2928" cy="20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u="sng"/>
                  <a:t>Đáp án :</a:t>
                </a:r>
                <a:r>
                  <a:rPr lang="en-US" altLang="en-US" sz="1800"/>
                  <a:t> 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1/ ∆ABC và ∆HAC vuông và góc C chung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         ∆ABC      ∆HAC 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                                      ( cạnh tương ứng )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1800"/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         AC</a:t>
                </a:r>
                <a:r>
                  <a:rPr lang="en-US" altLang="en-US" sz="1800" baseline="30000"/>
                  <a:t>2</a:t>
                </a:r>
                <a:r>
                  <a:rPr lang="en-US" altLang="en-US" sz="1800"/>
                  <a:t> = BC.HC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Hay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+ Chứng minh tương tự</a:t>
                </a:r>
              </a:p>
            </p:txBody>
          </p:sp>
          <p:graphicFrame>
            <p:nvGraphicFramePr>
              <p:cNvPr id="3114" name="Object 31">
                <a:extLst>
                  <a:ext uri="{FF2B5EF4-FFF2-40B4-BE49-F238E27FC236}">
                    <a16:creationId xmlns:a16="http://schemas.microsoft.com/office/drawing/2014/main" id="{52A897B4-7A5D-45F9-BBB3-CCC6235C1B6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164" y="1628"/>
              <a:ext cx="72" cy="1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21" name="Equation" r:id="rId3" imgW="114151" imgH="215619" progId="Equation.3">
                      <p:embed/>
                    </p:oleObj>
                  </mc:Choice>
                  <mc:Fallback>
                    <p:oleObj name="Equation" r:id="rId3" imgW="114151" imgH="215619" progId="Equation.3">
                      <p:embed/>
                      <p:pic>
                        <p:nvPicPr>
                          <p:cNvPr id="0" name="Object 3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64" y="1628"/>
                            <a:ext cx="72" cy="1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15" name="Object 35">
                <a:extLst>
                  <a:ext uri="{FF2B5EF4-FFF2-40B4-BE49-F238E27FC236}">
                    <a16:creationId xmlns:a16="http://schemas.microsoft.com/office/drawing/2014/main" id="{2646D75E-847F-4DD0-916F-AF7EC771809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312" y="2160"/>
              <a:ext cx="914" cy="44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22" name="Equation" r:id="rId5" imgW="698197" imgH="393529" progId="Equation.3">
                      <p:embed/>
                    </p:oleObj>
                  </mc:Choice>
                  <mc:Fallback>
                    <p:oleObj name="Equation" r:id="rId5" imgW="698197" imgH="393529" progId="Equation.3">
                      <p:embed/>
                      <p:pic>
                        <p:nvPicPr>
                          <p:cNvPr id="0" name="Object 3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12" y="2160"/>
                            <a:ext cx="914" cy="44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16" name="Rectangle 38">
                <a:extLst>
                  <a:ext uri="{FF2B5EF4-FFF2-40B4-BE49-F238E27FC236}">
                    <a16:creationId xmlns:a16="http://schemas.microsoft.com/office/drawing/2014/main" id="{A383809A-7113-4CFC-8F4B-975446969A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2928"/>
                <a:ext cx="651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b</a:t>
                </a:r>
                <a:r>
                  <a:rPr lang="en-US" altLang="en-US" sz="1800" baseline="30000"/>
                  <a:t>2</a:t>
                </a:r>
                <a:r>
                  <a:rPr lang="en-US" altLang="en-US" sz="1800"/>
                  <a:t> = a.b’</a:t>
                </a:r>
              </a:p>
            </p:txBody>
          </p:sp>
          <p:sp>
            <p:nvSpPr>
              <p:cNvPr id="3117" name="Freeform 39">
                <a:extLst>
                  <a:ext uri="{FF2B5EF4-FFF2-40B4-BE49-F238E27FC236}">
                    <a16:creationId xmlns:a16="http://schemas.microsoft.com/office/drawing/2014/main" id="{9C74F625-D793-4775-920B-D77119E6F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2016"/>
                <a:ext cx="160" cy="64"/>
              </a:xfrm>
              <a:custGeom>
                <a:avLst/>
                <a:gdLst>
                  <a:gd name="T0" fmla="*/ 13 w 272"/>
                  <a:gd name="T1" fmla="*/ 2 h 128"/>
                  <a:gd name="T2" fmla="*/ 3 w 272"/>
                  <a:gd name="T3" fmla="*/ 2 h 128"/>
                  <a:gd name="T4" fmla="*/ 3 w 272"/>
                  <a:gd name="T5" fmla="*/ 14 h 128"/>
                  <a:gd name="T6" fmla="*/ 23 w 272"/>
                  <a:gd name="T7" fmla="*/ 14 h 128"/>
                  <a:gd name="T8" fmla="*/ 32 w 272"/>
                  <a:gd name="T9" fmla="*/ 2 h 128"/>
                  <a:gd name="T10" fmla="*/ 52 w 272"/>
                  <a:gd name="T11" fmla="*/ 2 h 128"/>
                  <a:gd name="T12" fmla="*/ 52 w 272"/>
                  <a:gd name="T13" fmla="*/ 14 h 128"/>
                  <a:gd name="T14" fmla="*/ 42 w 272"/>
                  <a:gd name="T15" fmla="*/ 14 h 128"/>
                  <a:gd name="T16" fmla="*/ 52 w 272"/>
                  <a:gd name="T17" fmla="*/ 14 h 1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2"/>
                  <a:gd name="T28" fmla="*/ 0 h 128"/>
                  <a:gd name="T29" fmla="*/ 272 w 272"/>
                  <a:gd name="T30" fmla="*/ 128 h 1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2" h="128">
                    <a:moveTo>
                      <a:pt x="64" y="16"/>
                    </a:moveTo>
                    <a:cubicBezTo>
                      <a:pt x="44" y="8"/>
                      <a:pt x="24" y="0"/>
                      <a:pt x="16" y="16"/>
                    </a:cubicBezTo>
                    <a:cubicBezTo>
                      <a:pt x="8" y="32"/>
                      <a:pt x="0" y="96"/>
                      <a:pt x="16" y="112"/>
                    </a:cubicBezTo>
                    <a:cubicBezTo>
                      <a:pt x="32" y="128"/>
                      <a:pt x="88" y="128"/>
                      <a:pt x="112" y="112"/>
                    </a:cubicBezTo>
                    <a:cubicBezTo>
                      <a:pt x="136" y="96"/>
                      <a:pt x="136" y="32"/>
                      <a:pt x="160" y="16"/>
                    </a:cubicBezTo>
                    <a:cubicBezTo>
                      <a:pt x="184" y="0"/>
                      <a:pt x="240" y="0"/>
                      <a:pt x="256" y="16"/>
                    </a:cubicBezTo>
                    <a:cubicBezTo>
                      <a:pt x="272" y="32"/>
                      <a:pt x="264" y="96"/>
                      <a:pt x="256" y="112"/>
                    </a:cubicBezTo>
                    <a:cubicBezTo>
                      <a:pt x="248" y="128"/>
                      <a:pt x="208" y="112"/>
                      <a:pt x="208" y="112"/>
                    </a:cubicBezTo>
                    <a:cubicBezTo>
                      <a:pt x="208" y="112"/>
                      <a:pt x="232" y="112"/>
                      <a:pt x="256" y="112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3118" name="Object 40">
                <a:extLst>
                  <a:ext uri="{FF2B5EF4-FFF2-40B4-BE49-F238E27FC236}">
                    <a16:creationId xmlns:a16="http://schemas.microsoft.com/office/drawing/2014/main" id="{2FB44AD7-4A0E-4E35-A504-133F4DAB5EC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28" y="1968"/>
              <a:ext cx="228" cy="1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23" name="Equation" r:id="rId7" imgW="190417" imgH="152334" progId="Equation.3">
                      <p:embed/>
                    </p:oleObj>
                  </mc:Choice>
                  <mc:Fallback>
                    <p:oleObj name="Equation" r:id="rId7" imgW="190417" imgH="152334" progId="Equation.3">
                      <p:embed/>
                      <p:pic>
                        <p:nvPicPr>
                          <p:cNvPr id="0" name="Object 4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28" y="1968"/>
                            <a:ext cx="228" cy="1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19" name="Object 41">
                <a:extLst>
                  <a:ext uri="{FF2B5EF4-FFF2-40B4-BE49-F238E27FC236}">
                    <a16:creationId xmlns:a16="http://schemas.microsoft.com/office/drawing/2014/main" id="{5F857148-888F-432E-B256-8795848A3CF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28" y="2256"/>
              <a:ext cx="228" cy="1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24" name="Equation" r:id="rId9" imgW="190417" imgH="152334" progId="Equation.3">
                      <p:embed/>
                    </p:oleObj>
                  </mc:Choice>
                  <mc:Fallback>
                    <p:oleObj name="Equation" r:id="rId9" imgW="190417" imgH="152334" progId="Equation.3">
                      <p:embed/>
                      <p:pic>
                        <p:nvPicPr>
                          <p:cNvPr id="0" name="Object 4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28" y="2256"/>
                            <a:ext cx="228" cy="1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20" name="Rectangle 42">
                <a:extLst>
                  <a:ext uri="{FF2B5EF4-FFF2-40B4-BE49-F238E27FC236}">
                    <a16:creationId xmlns:a16="http://schemas.microsoft.com/office/drawing/2014/main" id="{FB6A9A43-8596-4147-B4AE-5DF09DA1F2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216"/>
                <a:ext cx="635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c</a:t>
                </a:r>
                <a:r>
                  <a:rPr lang="en-US" altLang="en-US" sz="1800" baseline="30000"/>
                  <a:t>2</a:t>
                </a:r>
                <a:r>
                  <a:rPr lang="en-US" altLang="en-US" sz="1800"/>
                  <a:t> = a.c’</a:t>
                </a:r>
              </a:p>
            </p:txBody>
          </p:sp>
        </p:grpSp>
        <p:graphicFrame>
          <p:nvGraphicFramePr>
            <p:cNvPr id="3112" name="Object 72">
              <a:extLst>
                <a:ext uri="{FF2B5EF4-FFF2-40B4-BE49-F238E27FC236}">
                  <a16:creationId xmlns:a16="http://schemas.microsoft.com/office/drawing/2014/main" id="{74EFE5A9-B552-43EA-9ACC-EBB409D4869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32" y="1488"/>
            <a:ext cx="228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5" name="Equation" r:id="rId10" imgW="190417" imgH="152334" progId="Equation.3">
                    <p:embed/>
                  </p:oleObj>
                </mc:Choice>
                <mc:Fallback>
                  <p:oleObj name="Equation" r:id="rId10" imgW="190417" imgH="152334" progId="Equation.3">
                    <p:embed/>
                    <p:pic>
                      <p:nvPicPr>
                        <p:cNvPr id="0" name="Object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2" y="1488"/>
                          <a:ext cx="228" cy="1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78">
            <a:extLst>
              <a:ext uri="{FF2B5EF4-FFF2-40B4-BE49-F238E27FC236}">
                <a16:creationId xmlns:a16="http://schemas.microsoft.com/office/drawing/2014/main" id="{3BB4F933-41C9-4C81-B3F9-7B8997640B27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3429000"/>
            <a:ext cx="4648200" cy="3255963"/>
            <a:chOff x="2784" y="2160"/>
            <a:chExt cx="2928" cy="2051"/>
          </a:xfrm>
        </p:grpSpPr>
        <p:sp>
          <p:nvSpPr>
            <p:cNvPr id="3102" name="Freeform 34">
              <a:extLst>
                <a:ext uri="{FF2B5EF4-FFF2-40B4-BE49-F238E27FC236}">
                  <a16:creationId xmlns:a16="http://schemas.microsoft.com/office/drawing/2014/main" id="{C1C016D3-8C73-44D1-82E0-4D2194908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3024"/>
              <a:ext cx="160" cy="64"/>
            </a:xfrm>
            <a:custGeom>
              <a:avLst/>
              <a:gdLst>
                <a:gd name="T0" fmla="*/ 13 w 272"/>
                <a:gd name="T1" fmla="*/ 2 h 128"/>
                <a:gd name="T2" fmla="*/ 3 w 272"/>
                <a:gd name="T3" fmla="*/ 2 h 128"/>
                <a:gd name="T4" fmla="*/ 3 w 272"/>
                <a:gd name="T5" fmla="*/ 14 h 128"/>
                <a:gd name="T6" fmla="*/ 23 w 272"/>
                <a:gd name="T7" fmla="*/ 14 h 128"/>
                <a:gd name="T8" fmla="*/ 32 w 272"/>
                <a:gd name="T9" fmla="*/ 2 h 128"/>
                <a:gd name="T10" fmla="*/ 52 w 272"/>
                <a:gd name="T11" fmla="*/ 2 h 128"/>
                <a:gd name="T12" fmla="*/ 52 w 272"/>
                <a:gd name="T13" fmla="*/ 14 h 128"/>
                <a:gd name="T14" fmla="*/ 42 w 272"/>
                <a:gd name="T15" fmla="*/ 14 h 128"/>
                <a:gd name="T16" fmla="*/ 52 w 272"/>
                <a:gd name="T17" fmla="*/ 14 h 1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2"/>
                <a:gd name="T28" fmla="*/ 0 h 128"/>
                <a:gd name="T29" fmla="*/ 272 w 272"/>
                <a:gd name="T30" fmla="*/ 128 h 1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2" h="128">
                  <a:moveTo>
                    <a:pt x="64" y="16"/>
                  </a:moveTo>
                  <a:cubicBezTo>
                    <a:pt x="44" y="8"/>
                    <a:pt x="24" y="0"/>
                    <a:pt x="16" y="16"/>
                  </a:cubicBezTo>
                  <a:cubicBezTo>
                    <a:pt x="8" y="32"/>
                    <a:pt x="0" y="96"/>
                    <a:pt x="16" y="112"/>
                  </a:cubicBezTo>
                  <a:cubicBezTo>
                    <a:pt x="32" y="128"/>
                    <a:pt x="88" y="128"/>
                    <a:pt x="112" y="112"/>
                  </a:cubicBezTo>
                  <a:cubicBezTo>
                    <a:pt x="136" y="96"/>
                    <a:pt x="136" y="32"/>
                    <a:pt x="160" y="16"/>
                  </a:cubicBezTo>
                  <a:cubicBezTo>
                    <a:pt x="184" y="0"/>
                    <a:pt x="240" y="0"/>
                    <a:pt x="256" y="16"/>
                  </a:cubicBezTo>
                  <a:cubicBezTo>
                    <a:pt x="272" y="32"/>
                    <a:pt x="264" y="96"/>
                    <a:pt x="256" y="112"/>
                  </a:cubicBezTo>
                  <a:cubicBezTo>
                    <a:pt x="248" y="128"/>
                    <a:pt x="208" y="112"/>
                    <a:pt x="208" y="112"/>
                  </a:cubicBezTo>
                  <a:cubicBezTo>
                    <a:pt x="208" y="112"/>
                    <a:pt x="232" y="112"/>
                    <a:pt x="256" y="11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Text Box 45">
              <a:extLst>
                <a:ext uri="{FF2B5EF4-FFF2-40B4-BE49-F238E27FC236}">
                  <a16:creationId xmlns:a16="http://schemas.microsoft.com/office/drawing/2014/main" id="{709890B7-769E-45C2-BD56-CCB994A0AC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2160"/>
              <a:ext cx="2928" cy="2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2/ ∆AHB và ∆CHA  vuông có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                                   ( cùng phụ            )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         ∆AHB      ∆CHA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                                      ( cạnh tương ứng )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800"/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         AH</a:t>
              </a:r>
              <a:r>
                <a:rPr lang="en-US" altLang="en-US" sz="1800" baseline="30000"/>
                <a:t>2</a:t>
              </a:r>
              <a:r>
                <a:rPr lang="en-US" altLang="en-US" sz="1800"/>
                <a:t> = HB.HC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Hay</a:t>
              </a:r>
            </a:p>
          </p:txBody>
        </p:sp>
        <p:graphicFrame>
          <p:nvGraphicFramePr>
            <p:cNvPr id="3104" name="Object 46">
              <a:extLst>
                <a:ext uri="{FF2B5EF4-FFF2-40B4-BE49-F238E27FC236}">
                  <a16:creationId xmlns:a16="http://schemas.microsoft.com/office/drawing/2014/main" id="{9C43571C-F62B-489F-86CB-50B5F4838FA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68" y="2252"/>
            <a:ext cx="7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6" name="Equation" r:id="rId11" imgW="114151" imgH="215619" progId="Equation.3">
                    <p:embed/>
                  </p:oleObj>
                </mc:Choice>
                <mc:Fallback>
                  <p:oleObj name="Equation" r:id="rId11" imgW="114151" imgH="215619" progId="Equation.3">
                    <p:embed/>
                    <p:pic>
                      <p:nvPicPr>
                        <p:cNvPr id="0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8" y="2252"/>
                          <a:ext cx="72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05" name="Object 47">
              <a:extLst>
                <a:ext uri="{FF2B5EF4-FFF2-40B4-BE49-F238E27FC236}">
                  <a16:creationId xmlns:a16="http://schemas.microsoft.com/office/drawing/2014/main" id="{C989C9CC-B9B7-4AD1-9538-F1E57E52B03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16" y="3168"/>
            <a:ext cx="914" cy="4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7" name="Equation" r:id="rId12" imgW="698197" imgH="393529" progId="Equation.3">
                    <p:embed/>
                  </p:oleObj>
                </mc:Choice>
                <mc:Fallback>
                  <p:oleObj name="Equation" r:id="rId12" imgW="698197" imgH="393529" progId="Equation.3">
                    <p:embed/>
                    <p:pic>
                      <p:nvPicPr>
                        <p:cNvPr id="0" name="Object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" y="3168"/>
                          <a:ext cx="914" cy="4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06" name="Object 50">
              <a:extLst>
                <a:ext uri="{FF2B5EF4-FFF2-40B4-BE49-F238E27FC236}">
                  <a16:creationId xmlns:a16="http://schemas.microsoft.com/office/drawing/2014/main" id="{87D24A17-E764-4697-BD88-22DB64929CF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32" y="2976"/>
            <a:ext cx="228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8" name="Equation" r:id="rId14" imgW="190417" imgH="152334" progId="Equation.3">
                    <p:embed/>
                  </p:oleObj>
                </mc:Choice>
                <mc:Fallback>
                  <p:oleObj name="Equation" r:id="rId14" imgW="190417" imgH="152334" progId="Equation.3">
                    <p:embed/>
                    <p:pic>
                      <p:nvPicPr>
                        <p:cNvPr id="0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2" y="2976"/>
                          <a:ext cx="228" cy="1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07" name="Rectangle 52">
              <a:extLst>
                <a:ext uri="{FF2B5EF4-FFF2-40B4-BE49-F238E27FC236}">
                  <a16:creationId xmlns:a16="http://schemas.microsoft.com/office/drawing/2014/main" id="{C8A8A1E2-62FA-4F99-AF0B-6D11DB193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936"/>
              <a:ext cx="675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h</a:t>
              </a:r>
              <a:r>
                <a:rPr lang="en-US" altLang="en-US" sz="1800" baseline="30000"/>
                <a:t>2</a:t>
              </a:r>
              <a:r>
                <a:rPr lang="en-US" altLang="en-US" sz="1800"/>
                <a:t> = b’.c’</a:t>
              </a:r>
            </a:p>
          </p:txBody>
        </p:sp>
        <p:graphicFrame>
          <p:nvGraphicFramePr>
            <p:cNvPr id="3108" name="Object 56">
              <a:extLst>
                <a:ext uri="{FF2B5EF4-FFF2-40B4-BE49-F238E27FC236}">
                  <a16:creationId xmlns:a16="http://schemas.microsoft.com/office/drawing/2014/main" id="{AAACC09E-713E-480E-8762-1610DD2C8C5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16" y="2640"/>
            <a:ext cx="672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9" name="Equation" r:id="rId15" imgW="431613" imgH="241195" progId="Equation.3">
                    <p:embed/>
                  </p:oleObj>
                </mc:Choice>
                <mc:Fallback>
                  <p:oleObj name="Equation" r:id="rId15" imgW="431613" imgH="241195" progId="Equation.3">
                    <p:embed/>
                    <p:pic>
                      <p:nvPicPr>
                        <p:cNvPr id="0" name="Object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6" y="2640"/>
                          <a:ext cx="672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09" name="Object 59">
              <a:extLst>
                <a:ext uri="{FF2B5EF4-FFF2-40B4-BE49-F238E27FC236}">
                  <a16:creationId xmlns:a16="http://schemas.microsoft.com/office/drawing/2014/main" id="{F071CB38-D604-4956-8D26-29BE8852A21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040" y="2640"/>
            <a:ext cx="288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0" name="Equation" r:id="rId17" imgW="190417" imgH="241195" progId="Equation.3">
                    <p:embed/>
                  </p:oleObj>
                </mc:Choice>
                <mc:Fallback>
                  <p:oleObj name="Equation" r:id="rId17" imgW="190417" imgH="241195" progId="Equation.3">
                    <p:embed/>
                    <p:pic>
                      <p:nvPicPr>
                        <p:cNvPr id="0" name="Object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0" y="2640"/>
                          <a:ext cx="288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10" name="Object 73">
              <a:extLst>
                <a:ext uri="{FF2B5EF4-FFF2-40B4-BE49-F238E27FC236}">
                  <a16:creationId xmlns:a16="http://schemas.microsoft.com/office/drawing/2014/main" id="{9B114281-8E2D-429D-A132-4042F8C4E2E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32" y="3312"/>
            <a:ext cx="228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1" name="Equation" r:id="rId19" imgW="190417" imgH="152334" progId="Equation.3">
                    <p:embed/>
                  </p:oleObj>
                </mc:Choice>
                <mc:Fallback>
                  <p:oleObj name="Equation" r:id="rId19" imgW="190417" imgH="152334" progId="Equation.3">
                    <p:embed/>
                    <p:pic>
                      <p:nvPicPr>
                        <p:cNvPr id="0" name="Object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2" y="3312"/>
                          <a:ext cx="228" cy="1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82">
            <a:extLst>
              <a:ext uri="{FF2B5EF4-FFF2-40B4-BE49-F238E27FC236}">
                <a16:creationId xmlns:a16="http://schemas.microsoft.com/office/drawing/2014/main" id="{E0000A72-3362-4ED0-BC4C-A8AB1AFAC747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219200"/>
            <a:ext cx="3810000" cy="4424363"/>
            <a:chOff x="240" y="768"/>
            <a:chExt cx="2400" cy="2787"/>
          </a:xfrm>
        </p:grpSpPr>
        <p:grpSp>
          <p:nvGrpSpPr>
            <p:cNvPr id="3079" name="Group 77">
              <a:extLst>
                <a:ext uri="{FF2B5EF4-FFF2-40B4-BE49-F238E27FC236}">
                  <a16:creationId xmlns:a16="http://schemas.microsoft.com/office/drawing/2014/main" id="{9DD2F969-1CA5-40F7-BA08-E6DFC0F6EA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768"/>
              <a:ext cx="2400" cy="2787"/>
              <a:chOff x="240" y="768"/>
              <a:chExt cx="2400" cy="2787"/>
            </a:xfrm>
          </p:grpSpPr>
          <p:grpSp>
            <p:nvGrpSpPr>
              <p:cNvPr id="3083" name="Group 20">
                <a:extLst>
                  <a:ext uri="{FF2B5EF4-FFF2-40B4-BE49-F238E27FC236}">
                    <a16:creationId xmlns:a16="http://schemas.microsoft.com/office/drawing/2014/main" id="{6C16C05B-29E9-45D5-9973-969B8ABB71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" y="1200"/>
                <a:ext cx="2248" cy="1464"/>
                <a:chOff x="56" y="528"/>
                <a:chExt cx="2248" cy="1464"/>
              </a:xfrm>
            </p:grpSpPr>
            <p:sp>
              <p:nvSpPr>
                <p:cNvPr id="3086" name="AutoShape 4">
                  <a:extLst>
                    <a:ext uri="{FF2B5EF4-FFF2-40B4-BE49-F238E27FC236}">
                      <a16:creationId xmlns:a16="http://schemas.microsoft.com/office/drawing/2014/main" id="{EDE1C00D-25E3-497A-A3CD-92E3BE6B32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7227272">
                  <a:off x="672" y="720"/>
                  <a:ext cx="960" cy="1584"/>
                </a:xfrm>
                <a:prstGeom prst="rtTriangle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087" name="Rectangle 6">
                  <a:extLst>
                    <a:ext uri="{FF2B5EF4-FFF2-40B4-BE49-F238E27FC236}">
                      <a16:creationId xmlns:a16="http://schemas.microsoft.com/office/drawing/2014/main" id="{248CD6B0-40AE-4392-92A5-D8CD21698D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747443">
                  <a:off x="666" y="718"/>
                  <a:ext cx="132" cy="132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3088" name="Line 5">
                  <a:extLst>
                    <a:ext uri="{FF2B5EF4-FFF2-40B4-BE49-F238E27FC236}">
                      <a16:creationId xmlns:a16="http://schemas.microsoft.com/office/drawing/2014/main" id="{8327B4BE-B391-4837-AFCA-C6FEDB2E67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12" y="712"/>
                  <a:ext cx="0" cy="81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9" name="Freeform 7">
                  <a:extLst>
                    <a:ext uri="{FF2B5EF4-FFF2-40B4-BE49-F238E27FC236}">
                      <a16:creationId xmlns:a16="http://schemas.microsoft.com/office/drawing/2014/main" id="{85BBF466-9523-4512-BFE1-6DCD93A429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7845">
                  <a:off x="584" y="896"/>
                  <a:ext cx="104" cy="104"/>
                </a:xfrm>
                <a:custGeom>
                  <a:avLst/>
                  <a:gdLst>
                    <a:gd name="T0" fmla="*/ 0 w 248"/>
                    <a:gd name="T1" fmla="*/ 13 h 256"/>
                    <a:gd name="T2" fmla="*/ 14 w 248"/>
                    <a:gd name="T3" fmla="*/ 16 h 256"/>
                    <a:gd name="T4" fmla="*/ 18 w 248"/>
                    <a:gd name="T5" fmla="*/ 7 h 256"/>
                    <a:gd name="T6" fmla="*/ 18 w 248"/>
                    <a:gd name="T7" fmla="*/ 0 h 25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48"/>
                    <a:gd name="T13" fmla="*/ 0 h 256"/>
                    <a:gd name="T14" fmla="*/ 248 w 248"/>
                    <a:gd name="T15" fmla="*/ 256 h 25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48" h="256">
                      <a:moveTo>
                        <a:pt x="0" y="192"/>
                      </a:moveTo>
                      <a:cubicBezTo>
                        <a:pt x="76" y="224"/>
                        <a:pt x="152" y="256"/>
                        <a:pt x="192" y="240"/>
                      </a:cubicBezTo>
                      <a:cubicBezTo>
                        <a:pt x="232" y="224"/>
                        <a:pt x="232" y="136"/>
                        <a:pt x="240" y="96"/>
                      </a:cubicBezTo>
                      <a:cubicBezTo>
                        <a:pt x="248" y="56"/>
                        <a:pt x="244" y="28"/>
                        <a:pt x="24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0" name="Freeform 8">
                  <a:extLst>
                    <a:ext uri="{FF2B5EF4-FFF2-40B4-BE49-F238E27FC236}">
                      <a16:creationId xmlns:a16="http://schemas.microsoft.com/office/drawing/2014/main" id="{DFD477A8-2483-446C-8F40-58DB82922E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0" y="816"/>
                  <a:ext cx="173" cy="173"/>
                </a:xfrm>
                <a:custGeom>
                  <a:avLst/>
                  <a:gdLst>
                    <a:gd name="T0" fmla="*/ 0 w 432"/>
                    <a:gd name="T1" fmla="*/ 37 h 344"/>
                    <a:gd name="T2" fmla="*/ 15 w 432"/>
                    <a:gd name="T3" fmla="*/ 43 h 344"/>
                    <a:gd name="T4" fmla="*/ 25 w 432"/>
                    <a:gd name="T5" fmla="*/ 31 h 344"/>
                    <a:gd name="T6" fmla="*/ 28 w 432"/>
                    <a:gd name="T7" fmla="*/ 0 h 34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32"/>
                    <a:gd name="T13" fmla="*/ 0 h 344"/>
                    <a:gd name="T14" fmla="*/ 432 w 432"/>
                    <a:gd name="T15" fmla="*/ 344 h 34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32" h="344">
                      <a:moveTo>
                        <a:pt x="0" y="288"/>
                      </a:moveTo>
                      <a:cubicBezTo>
                        <a:pt x="88" y="316"/>
                        <a:pt x="176" y="344"/>
                        <a:pt x="240" y="336"/>
                      </a:cubicBezTo>
                      <a:cubicBezTo>
                        <a:pt x="304" y="328"/>
                        <a:pt x="352" y="296"/>
                        <a:pt x="384" y="240"/>
                      </a:cubicBezTo>
                      <a:cubicBezTo>
                        <a:pt x="416" y="184"/>
                        <a:pt x="424" y="40"/>
                        <a:pt x="43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1" name="Freeform 9">
                  <a:extLst>
                    <a:ext uri="{FF2B5EF4-FFF2-40B4-BE49-F238E27FC236}">
                      <a16:creationId xmlns:a16="http://schemas.microsoft.com/office/drawing/2014/main" id="{D127EFFA-3528-4683-8635-A3B49B4A3D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0" y="792"/>
                  <a:ext cx="144" cy="144"/>
                </a:xfrm>
                <a:custGeom>
                  <a:avLst/>
                  <a:gdLst>
                    <a:gd name="T0" fmla="*/ 0 w 432"/>
                    <a:gd name="T1" fmla="*/ 21 h 344"/>
                    <a:gd name="T2" fmla="*/ 9 w 432"/>
                    <a:gd name="T3" fmla="*/ 25 h 344"/>
                    <a:gd name="T4" fmla="*/ 14 w 432"/>
                    <a:gd name="T5" fmla="*/ 18 h 344"/>
                    <a:gd name="T6" fmla="*/ 16 w 432"/>
                    <a:gd name="T7" fmla="*/ 0 h 34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32"/>
                    <a:gd name="T13" fmla="*/ 0 h 344"/>
                    <a:gd name="T14" fmla="*/ 432 w 432"/>
                    <a:gd name="T15" fmla="*/ 344 h 34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32" h="344">
                      <a:moveTo>
                        <a:pt x="0" y="288"/>
                      </a:moveTo>
                      <a:cubicBezTo>
                        <a:pt x="88" y="316"/>
                        <a:pt x="176" y="344"/>
                        <a:pt x="240" y="336"/>
                      </a:cubicBezTo>
                      <a:cubicBezTo>
                        <a:pt x="304" y="328"/>
                        <a:pt x="352" y="296"/>
                        <a:pt x="384" y="240"/>
                      </a:cubicBezTo>
                      <a:cubicBezTo>
                        <a:pt x="416" y="184"/>
                        <a:pt x="424" y="40"/>
                        <a:pt x="432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2" name="Text Box 10">
                  <a:extLst>
                    <a:ext uri="{FF2B5EF4-FFF2-40B4-BE49-F238E27FC236}">
                      <a16:creationId xmlns:a16="http://schemas.microsoft.com/office/drawing/2014/main" id="{269A04D2-A4BD-4FAB-8A09-D04E26AFA35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528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800"/>
                    <a:t>A</a:t>
                  </a:r>
                </a:p>
              </p:txBody>
            </p:sp>
            <p:sp>
              <p:nvSpPr>
                <p:cNvPr id="3093" name="Text Box 11">
                  <a:extLst>
                    <a:ext uri="{FF2B5EF4-FFF2-40B4-BE49-F238E27FC236}">
                      <a16:creationId xmlns:a16="http://schemas.microsoft.com/office/drawing/2014/main" id="{59DAC18E-C452-488C-9C80-766A5CFFFB7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6" y="1408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800"/>
                    <a:t>B</a:t>
                  </a:r>
                </a:p>
              </p:txBody>
            </p:sp>
            <p:sp>
              <p:nvSpPr>
                <p:cNvPr id="3094" name="Text Box 12">
                  <a:extLst>
                    <a:ext uri="{FF2B5EF4-FFF2-40B4-BE49-F238E27FC236}">
                      <a16:creationId xmlns:a16="http://schemas.microsoft.com/office/drawing/2014/main" id="{4E4D3584-D8BA-4EBC-A6F8-89731B006D3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016" y="1440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800"/>
                    <a:t>C</a:t>
                  </a:r>
                </a:p>
              </p:txBody>
            </p:sp>
            <p:sp>
              <p:nvSpPr>
                <p:cNvPr id="3095" name="Text Box 13">
                  <a:extLst>
                    <a:ext uri="{FF2B5EF4-FFF2-40B4-BE49-F238E27FC236}">
                      <a16:creationId xmlns:a16="http://schemas.microsoft.com/office/drawing/2014/main" id="{58994154-6397-429B-B77F-6B657808998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00" y="1296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800"/>
                    <a:t>b’</a:t>
                  </a:r>
                </a:p>
              </p:txBody>
            </p:sp>
            <p:sp>
              <p:nvSpPr>
                <p:cNvPr id="3096" name="Text Box 14">
                  <a:extLst>
                    <a:ext uri="{FF2B5EF4-FFF2-40B4-BE49-F238E27FC236}">
                      <a16:creationId xmlns:a16="http://schemas.microsoft.com/office/drawing/2014/main" id="{AD6E50D9-CF05-456E-A64C-3371A03F3BF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4" y="1296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800"/>
                    <a:t>c’</a:t>
                  </a:r>
                </a:p>
              </p:txBody>
            </p:sp>
            <p:sp>
              <p:nvSpPr>
                <p:cNvPr id="3097" name="Text Box 15">
                  <a:extLst>
                    <a:ext uri="{FF2B5EF4-FFF2-40B4-BE49-F238E27FC236}">
                      <a16:creationId xmlns:a16="http://schemas.microsoft.com/office/drawing/2014/main" id="{7481DB6F-30C0-46DB-A532-DB48CBAC121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6" y="816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800"/>
                    <a:t>c</a:t>
                  </a:r>
                </a:p>
              </p:txBody>
            </p:sp>
            <p:sp>
              <p:nvSpPr>
                <p:cNvPr id="3098" name="Text Box 16">
                  <a:extLst>
                    <a:ext uri="{FF2B5EF4-FFF2-40B4-BE49-F238E27FC236}">
                      <a16:creationId xmlns:a16="http://schemas.microsoft.com/office/drawing/2014/main" id="{E5756B78-C4B6-49C0-AF54-BE9F612B1C7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8" y="816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800"/>
                    <a:t>b</a:t>
                  </a:r>
                </a:p>
              </p:txBody>
            </p:sp>
            <p:sp>
              <p:nvSpPr>
                <p:cNvPr id="3099" name="Text Box 17">
                  <a:extLst>
                    <a:ext uri="{FF2B5EF4-FFF2-40B4-BE49-F238E27FC236}">
                      <a16:creationId xmlns:a16="http://schemas.microsoft.com/office/drawing/2014/main" id="{96DEF633-FCC2-4D6E-AE60-8595D009C39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2" y="1056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800"/>
                    <a:t>h</a:t>
                  </a:r>
                </a:p>
              </p:txBody>
            </p:sp>
            <p:sp>
              <p:nvSpPr>
                <p:cNvPr id="3100" name="Text Box 18">
                  <a:extLst>
                    <a:ext uri="{FF2B5EF4-FFF2-40B4-BE49-F238E27FC236}">
                      <a16:creationId xmlns:a16="http://schemas.microsoft.com/office/drawing/2014/main" id="{5B42B036-040D-4E00-9151-92CE35C46F8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4" y="1536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800"/>
                    <a:t>H</a:t>
                  </a:r>
                </a:p>
              </p:txBody>
            </p:sp>
            <p:sp>
              <p:nvSpPr>
                <p:cNvPr id="3101" name="Rectangle 19">
                  <a:extLst>
                    <a:ext uri="{FF2B5EF4-FFF2-40B4-BE49-F238E27FC236}">
                      <a16:creationId xmlns:a16="http://schemas.microsoft.com/office/drawing/2014/main" id="{7D3E9A9B-6B6D-4C2A-8348-E5D73487FA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2" y="1424"/>
                  <a:ext cx="96" cy="96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3084" name="Text Box 23">
                <a:extLst>
                  <a:ext uri="{FF2B5EF4-FFF2-40B4-BE49-F238E27FC236}">
                    <a16:creationId xmlns:a16="http://schemas.microsoft.com/office/drawing/2014/main" id="{9C2FC9C2-7B33-4C64-865E-8D51BB8832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" y="768"/>
                <a:ext cx="2400" cy="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Xét bài toán :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 Cho tam giác ABC như hình vẽ</a:t>
                </a:r>
              </a:p>
            </p:txBody>
          </p:sp>
          <p:sp>
            <p:nvSpPr>
              <p:cNvPr id="3085" name="Text Box 24">
                <a:extLst>
                  <a:ext uri="{FF2B5EF4-FFF2-40B4-BE49-F238E27FC236}">
                    <a16:creationId xmlns:a16="http://schemas.microsoft.com/office/drawing/2014/main" id="{54864011-8436-44B5-8095-7C9ABD4D99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" y="2544"/>
                <a:ext cx="1680" cy="10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Chứng minh : 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1/    b</a:t>
                </a:r>
                <a:r>
                  <a:rPr lang="en-US" altLang="en-US" sz="1800" baseline="30000"/>
                  <a:t>2</a:t>
                </a:r>
                <a:r>
                  <a:rPr lang="en-US" altLang="en-US" sz="1800"/>
                  <a:t>  = a.b’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       c</a:t>
                </a:r>
                <a:r>
                  <a:rPr lang="en-US" altLang="en-US" sz="1800" baseline="30000"/>
                  <a:t>2</a:t>
                </a:r>
                <a:r>
                  <a:rPr lang="en-US" altLang="en-US" sz="1800"/>
                  <a:t> = a.c’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2/    h</a:t>
                </a:r>
                <a:r>
                  <a:rPr lang="en-US" altLang="en-US" sz="1800" baseline="30000"/>
                  <a:t>2</a:t>
                </a:r>
                <a:r>
                  <a:rPr lang="en-US" altLang="en-US" sz="1800"/>
                  <a:t> = b’.c’</a:t>
                </a:r>
              </a:p>
            </p:txBody>
          </p:sp>
        </p:grpSp>
        <p:grpSp>
          <p:nvGrpSpPr>
            <p:cNvPr id="3080" name="Group 79">
              <a:extLst>
                <a:ext uri="{FF2B5EF4-FFF2-40B4-BE49-F238E27FC236}">
                  <a16:creationId xmlns:a16="http://schemas.microsoft.com/office/drawing/2014/main" id="{EF510C80-932D-4A31-A08D-3142648A2E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1488"/>
              <a:ext cx="1488" cy="1289"/>
              <a:chOff x="1344" y="2832"/>
              <a:chExt cx="1488" cy="1289"/>
            </a:xfrm>
          </p:grpSpPr>
          <p:sp>
            <p:nvSpPr>
              <p:cNvPr id="3081" name="Arc 80">
                <a:extLst>
                  <a:ext uri="{FF2B5EF4-FFF2-40B4-BE49-F238E27FC236}">
                    <a16:creationId xmlns:a16="http://schemas.microsoft.com/office/drawing/2014/main" id="{5216A4F0-A299-4EBC-9CA9-B518AA663EB1}"/>
                  </a:ext>
                </a:extLst>
              </p:cNvPr>
              <p:cNvSpPr>
                <a:spLocks/>
              </p:cNvSpPr>
              <p:nvPr/>
            </p:nvSpPr>
            <p:spPr bwMode="auto">
              <a:xfrm rot="2752281" flipV="1">
                <a:off x="1443" y="2733"/>
                <a:ext cx="1289" cy="1488"/>
              </a:xfrm>
              <a:custGeom>
                <a:avLst/>
                <a:gdLst>
                  <a:gd name="T0" fmla="*/ 0 w 21491"/>
                  <a:gd name="T1" fmla="*/ 0 h 21600"/>
                  <a:gd name="T2" fmla="*/ 5 w 21491"/>
                  <a:gd name="T3" fmla="*/ 6 h 21600"/>
                  <a:gd name="T4" fmla="*/ 0 w 21491"/>
                  <a:gd name="T5" fmla="*/ 7 h 21600"/>
                  <a:gd name="T6" fmla="*/ 0 60000 65536"/>
                  <a:gd name="T7" fmla="*/ 0 60000 65536"/>
                  <a:gd name="T8" fmla="*/ 0 60000 65536"/>
                  <a:gd name="T9" fmla="*/ 0 w 21491"/>
                  <a:gd name="T10" fmla="*/ 0 h 21600"/>
                  <a:gd name="T11" fmla="*/ 21491 w 2149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91" h="21600" fill="none" extrusionOk="0">
                    <a:moveTo>
                      <a:pt x="-1" y="0"/>
                    </a:moveTo>
                    <a:cubicBezTo>
                      <a:pt x="11090" y="0"/>
                      <a:pt x="20378" y="8398"/>
                      <a:pt x="21491" y="19432"/>
                    </a:cubicBezTo>
                  </a:path>
                  <a:path w="21491" h="21600" stroke="0" extrusionOk="0">
                    <a:moveTo>
                      <a:pt x="-1" y="0"/>
                    </a:moveTo>
                    <a:cubicBezTo>
                      <a:pt x="11090" y="0"/>
                      <a:pt x="20378" y="8398"/>
                      <a:pt x="21491" y="19432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" name="Text Box 81">
                <a:extLst>
                  <a:ext uri="{FF2B5EF4-FFF2-40B4-BE49-F238E27FC236}">
                    <a16:creationId xmlns:a16="http://schemas.microsoft.com/office/drawing/2014/main" id="{A79EE385-9926-4CCD-9D8E-60E8228276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68" y="3705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a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81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81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1" grpId="0"/>
      <p:bldP spid="81941" grpId="1"/>
      <p:bldP spid="81942" grpId="0"/>
      <p:bldP spid="8194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>
            <a:extLst>
              <a:ext uri="{FF2B5EF4-FFF2-40B4-BE49-F238E27FC236}">
                <a16:creationId xmlns:a16="http://schemas.microsoft.com/office/drawing/2014/main" id="{68446DEB-5271-4766-A986-261C335A4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640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Chương I : HỆ THỨC LƯỢNG TRONG TAM GIÁC VUÔNG</a:t>
            </a:r>
          </a:p>
        </p:txBody>
      </p:sp>
      <p:sp>
        <p:nvSpPr>
          <p:cNvPr id="4099" name="Text Box 5">
            <a:extLst>
              <a:ext uri="{FF2B5EF4-FFF2-40B4-BE49-F238E27FC236}">
                <a16:creationId xmlns:a16="http://schemas.microsoft.com/office/drawing/2014/main" id="{6E6A507C-E509-4CC1-B1FA-BE08E70E0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33400"/>
            <a:ext cx="632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u="sng">
                <a:solidFill>
                  <a:srgbClr val="FF0000"/>
                </a:solidFill>
              </a:rPr>
              <a:t>TIẾT 1</a:t>
            </a:r>
            <a:r>
              <a:rPr lang="en-US" altLang="en-US" sz="1800" b="1">
                <a:solidFill>
                  <a:srgbClr val="FF0000"/>
                </a:solidFill>
              </a:rPr>
              <a:t> : MỘT SỐ HỆ THỨC VỀ CẠNH VÀ ĐƯỜNG CAO TRONG TAM GIÁC VUÔNG</a:t>
            </a:r>
          </a:p>
        </p:txBody>
      </p:sp>
      <p:sp>
        <p:nvSpPr>
          <p:cNvPr id="90118" name="Text Box 6">
            <a:extLst>
              <a:ext uri="{FF2B5EF4-FFF2-40B4-BE49-F238E27FC236}">
                <a16:creationId xmlns:a16="http://schemas.microsoft.com/office/drawing/2014/main" id="{9A0EDD0A-A33B-48E6-9EBB-23023EC69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352800"/>
            <a:ext cx="838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u="sng">
                <a:solidFill>
                  <a:srgbClr val="0000FF"/>
                </a:solidFill>
              </a:rPr>
              <a:t>1- Hệ thức giữa cạnh góc vuông và hình chiếu của nó trên cạnh huyền</a:t>
            </a:r>
          </a:p>
        </p:txBody>
      </p:sp>
      <p:sp>
        <p:nvSpPr>
          <p:cNvPr id="90136" name="Text Box 24">
            <a:extLst>
              <a:ext uri="{FF2B5EF4-FFF2-40B4-BE49-F238E27FC236}">
                <a16:creationId xmlns:a16="http://schemas.microsoft.com/office/drawing/2014/main" id="{66EEE19C-D5E6-44A6-B62D-E7C356165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862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u="sng">
                <a:solidFill>
                  <a:srgbClr val="990000"/>
                </a:solidFill>
              </a:rPr>
              <a:t>a/ Định lý  1: </a:t>
            </a:r>
          </a:p>
        </p:txBody>
      </p:sp>
      <p:sp>
        <p:nvSpPr>
          <p:cNvPr id="90137" name="Text Box 25">
            <a:extLst>
              <a:ext uri="{FF2B5EF4-FFF2-40B4-BE49-F238E27FC236}">
                <a16:creationId xmlns:a16="http://schemas.microsoft.com/office/drawing/2014/main" id="{D27B094D-15A0-4B4D-9BFC-90DFD473D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886200"/>
            <a:ext cx="6934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Trong tam giác vuông , bình phương mỗi cạnh góc vuông bằng tích của cạnh huyền và hình chiếu của cạnh góc vuông đó trên cạnh huyền </a:t>
            </a:r>
          </a:p>
        </p:txBody>
      </p:sp>
      <p:sp>
        <p:nvSpPr>
          <p:cNvPr id="90138" name="Text Box 26">
            <a:extLst>
              <a:ext uri="{FF2B5EF4-FFF2-40B4-BE49-F238E27FC236}">
                <a16:creationId xmlns:a16="http://schemas.microsoft.com/office/drawing/2014/main" id="{B632D7E3-AED7-4425-8C6A-639531D3E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886200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SGK/65</a:t>
            </a:r>
          </a:p>
        </p:txBody>
      </p:sp>
      <p:sp>
        <p:nvSpPr>
          <p:cNvPr id="90139" name="Text Box 27">
            <a:extLst>
              <a:ext uri="{FF2B5EF4-FFF2-40B4-BE49-F238E27FC236}">
                <a16:creationId xmlns:a16="http://schemas.microsoft.com/office/drawing/2014/main" id="{84AB3F79-1C2C-4FF6-BD67-9CF4A2B89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343400"/>
            <a:ext cx="2035175" cy="788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b</a:t>
            </a:r>
            <a:r>
              <a:rPr lang="en-US" altLang="en-US" sz="1800" b="1" baseline="30000"/>
              <a:t>2</a:t>
            </a:r>
            <a:r>
              <a:rPr lang="en-US" altLang="en-US" sz="1800" b="1"/>
              <a:t> = a.b’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c</a:t>
            </a:r>
            <a:r>
              <a:rPr lang="en-US" altLang="en-US" sz="1800" b="1" baseline="30000"/>
              <a:t>2</a:t>
            </a:r>
            <a:r>
              <a:rPr lang="en-US" altLang="en-US" sz="1800" b="1"/>
              <a:t> = a.c’</a:t>
            </a:r>
          </a:p>
        </p:txBody>
      </p:sp>
      <p:sp>
        <p:nvSpPr>
          <p:cNvPr id="90140" name="Text Box 28">
            <a:extLst>
              <a:ext uri="{FF2B5EF4-FFF2-40B4-BE49-F238E27FC236}">
                <a16:creationId xmlns:a16="http://schemas.microsoft.com/office/drawing/2014/main" id="{C4DF7F04-ED66-4F52-99B9-718A1FC5C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6024563"/>
            <a:ext cx="20351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a</a:t>
            </a:r>
            <a:r>
              <a:rPr lang="en-US" altLang="en-US" sz="1800" b="1" baseline="30000"/>
              <a:t>2</a:t>
            </a:r>
            <a:r>
              <a:rPr lang="en-US" altLang="en-US" sz="1800" b="1"/>
              <a:t> = b</a:t>
            </a:r>
            <a:r>
              <a:rPr lang="en-US" altLang="en-US" sz="1800" b="1" baseline="30000"/>
              <a:t>2</a:t>
            </a:r>
            <a:r>
              <a:rPr lang="en-US" altLang="en-US" sz="1800" b="1"/>
              <a:t> + c</a:t>
            </a:r>
            <a:r>
              <a:rPr lang="en-US" altLang="en-US" sz="1800" b="1" baseline="30000"/>
              <a:t>2</a:t>
            </a:r>
            <a:endParaRPr lang="en-US" altLang="en-US" sz="1800" b="1"/>
          </a:p>
        </p:txBody>
      </p:sp>
      <p:sp>
        <p:nvSpPr>
          <p:cNvPr id="90141" name="Text Box 29">
            <a:extLst>
              <a:ext uri="{FF2B5EF4-FFF2-40B4-BE49-F238E27FC236}">
                <a16:creationId xmlns:a16="http://schemas.microsoft.com/office/drawing/2014/main" id="{760F8F0C-D259-4759-9BCD-35F92AF11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2578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u="sng">
                <a:solidFill>
                  <a:srgbClr val="990000"/>
                </a:solidFill>
              </a:rPr>
              <a:t>b/ Hệ quả ( đinh lý Pitago )</a:t>
            </a:r>
          </a:p>
        </p:txBody>
      </p:sp>
      <p:grpSp>
        <p:nvGrpSpPr>
          <p:cNvPr id="4107" name="Group 37">
            <a:extLst>
              <a:ext uri="{FF2B5EF4-FFF2-40B4-BE49-F238E27FC236}">
                <a16:creationId xmlns:a16="http://schemas.microsoft.com/office/drawing/2014/main" id="{E2A840E3-B55E-4DB1-828D-D1CF2F88D393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143000"/>
            <a:ext cx="3124200" cy="2362200"/>
            <a:chOff x="192" y="720"/>
            <a:chExt cx="1968" cy="1488"/>
          </a:xfrm>
        </p:grpSpPr>
        <p:grpSp>
          <p:nvGrpSpPr>
            <p:cNvPr id="4108" name="Group 30">
              <a:extLst>
                <a:ext uri="{FF2B5EF4-FFF2-40B4-BE49-F238E27FC236}">
                  <a16:creationId xmlns:a16="http://schemas.microsoft.com/office/drawing/2014/main" id="{1B9232DC-F91C-4144-9C5C-5BF2B8F582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768"/>
              <a:ext cx="1968" cy="1248"/>
              <a:chOff x="192" y="768"/>
              <a:chExt cx="1968" cy="1248"/>
            </a:xfrm>
          </p:grpSpPr>
          <p:sp>
            <p:nvSpPr>
              <p:cNvPr id="4111" name="AutoShape 8">
                <a:extLst>
                  <a:ext uri="{FF2B5EF4-FFF2-40B4-BE49-F238E27FC236}">
                    <a16:creationId xmlns:a16="http://schemas.microsoft.com/office/drawing/2014/main" id="{C094E3F9-2E29-40CB-82E9-9B0B8B7EA6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227272">
                <a:off x="743" y="913"/>
                <a:ext cx="818" cy="1387"/>
              </a:xfrm>
              <a:prstGeom prst="rtTriangl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2" name="Rectangle 9">
                <a:extLst>
                  <a:ext uri="{FF2B5EF4-FFF2-40B4-BE49-F238E27FC236}">
                    <a16:creationId xmlns:a16="http://schemas.microsoft.com/office/drawing/2014/main" id="{27D9D7F0-E186-4D15-9751-E12C3DEEF1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47443">
                <a:off x="726" y="930"/>
                <a:ext cx="116" cy="11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3" name="Line 10">
                <a:extLst>
                  <a:ext uri="{FF2B5EF4-FFF2-40B4-BE49-F238E27FC236}">
                    <a16:creationId xmlns:a16="http://schemas.microsoft.com/office/drawing/2014/main" id="{5B47E018-42D2-4883-B854-76BB24DD2D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6" y="925"/>
                <a:ext cx="0" cy="69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" name="Text Box 14">
                <a:extLst>
                  <a:ext uri="{FF2B5EF4-FFF2-40B4-BE49-F238E27FC236}">
                    <a16:creationId xmlns:a16="http://schemas.microsoft.com/office/drawing/2014/main" id="{2C99061F-9A7D-41E3-B79F-21D7351ADC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5" y="768"/>
                <a:ext cx="25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A</a:t>
                </a:r>
              </a:p>
            </p:txBody>
          </p:sp>
          <p:sp>
            <p:nvSpPr>
              <p:cNvPr id="4115" name="Text Box 15">
                <a:extLst>
                  <a:ext uri="{FF2B5EF4-FFF2-40B4-BE49-F238E27FC236}">
                    <a16:creationId xmlns:a16="http://schemas.microsoft.com/office/drawing/2014/main" id="{E528D8A9-5E78-42FB-B895-E859E207B2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" y="1518"/>
                <a:ext cx="25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B</a:t>
                </a:r>
              </a:p>
            </p:txBody>
          </p:sp>
          <p:sp>
            <p:nvSpPr>
              <p:cNvPr id="4116" name="Text Box 16">
                <a:extLst>
                  <a:ext uri="{FF2B5EF4-FFF2-40B4-BE49-F238E27FC236}">
                    <a16:creationId xmlns:a16="http://schemas.microsoft.com/office/drawing/2014/main" id="{FA74885C-EDDA-426D-858D-18D24B9AB3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7" y="1546"/>
                <a:ext cx="25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C</a:t>
                </a:r>
              </a:p>
            </p:txBody>
          </p:sp>
          <p:sp>
            <p:nvSpPr>
              <p:cNvPr id="4117" name="Text Box 17">
                <a:extLst>
                  <a:ext uri="{FF2B5EF4-FFF2-40B4-BE49-F238E27FC236}">
                    <a16:creationId xmlns:a16="http://schemas.microsoft.com/office/drawing/2014/main" id="{9D17C141-EA98-45D6-AE87-2518EB41F8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4" y="1424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b’</a:t>
                </a:r>
              </a:p>
            </p:txBody>
          </p:sp>
          <p:sp>
            <p:nvSpPr>
              <p:cNvPr id="4118" name="Text Box 18">
                <a:extLst>
                  <a:ext uri="{FF2B5EF4-FFF2-40B4-BE49-F238E27FC236}">
                    <a16:creationId xmlns:a16="http://schemas.microsoft.com/office/drawing/2014/main" id="{52FFB187-145A-4D01-A7EF-4C49248B2A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" y="1424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c’</a:t>
                </a:r>
              </a:p>
            </p:txBody>
          </p:sp>
          <p:sp>
            <p:nvSpPr>
              <p:cNvPr id="4119" name="Text Box 19">
                <a:extLst>
                  <a:ext uri="{FF2B5EF4-FFF2-40B4-BE49-F238E27FC236}">
                    <a16:creationId xmlns:a16="http://schemas.microsoft.com/office/drawing/2014/main" id="{1E8218CE-419D-427F-9085-1FC81FEA7B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" y="1014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c</a:t>
                </a:r>
              </a:p>
            </p:txBody>
          </p:sp>
          <p:sp>
            <p:nvSpPr>
              <p:cNvPr id="4120" name="Text Box 20">
                <a:extLst>
                  <a:ext uri="{FF2B5EF4-FFF2-40B4-BE49-F238E27FC236}">
                    <a16:creationId xmlns:a16="http://schemas.microsoft.com/office/drawing/2014/main" id="{40056943-E5D0-4DE9-A9C1-F49BBF36B1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6" y="1014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b</a:t>
                </a:r>
              </a:p>
            </p:txBody>
          </p:sp>
          <p:sp>
            <p:nvSpPr>
              <p:cNvPr id="4121" name="Text Box 21">
                <a:extLst>
                  <a:ext uri="{FF2B5EF4-FFF2-40B4-BE49-F238E27FC236}">
                    <a16:creationId xmlns:a16="http://schemas.microsoft.com/office/drawing/2014/main" id="{582EDF3B-35AE-45A1-9E9C-5D27A4291A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1" y="1218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h</a:t>
                </a:r>
              </a:p>
            </p:txBody>
          </p:sp>
          <p:sp>
            <p:nvSpPr>
              <p:cNvPr id="4122" name="Text Box 22">
                <a:extLst>
                  <a:ext uri="{FF2B5EF4-FFF2-40B4-BE49-F238E27FC236}">
                    <a16:creationId xmlns:a16="http://schemas.microsoft.com/office/drawing/2014/main" id="{8537DB54-A82E-4B03-AB7D-3F42FE5BC6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9" y="1627"/>
                <a:ext cx="2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H</a:t>
                </a:r>
              </a:p>
            </p:txBody>
          </p:sp>
          <p:sp>
            <p:nvSpPr>
              <p:cNvPr id="4123" name="Rectangle 23">
                <a:extLst>
                  <a:ext uri="{FF2B5EF4-FFF2-40B4-BE49-F238E27FC236}">
                    <a16:creationId xmlns:a16="http://schemas.microsoft.com/office/drawing/2014/main" id="{AA907769-56A2-4805-8DDB-ACD5F68965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6" y="1532"/>
                <a:ext cx="84" cy="8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4109" name="Arc 35">
              <a:extLst>
                <a:ext uri="{FF2B5EF4-FFF2-40B4-BE49-F238E27FC236}">
                  <a16:creationId xmlns:a16="http://schemas.microsoft.com/office/drawing/2014/main" id="{DE49287D-D3B9-440D-85AE-5C76318E2191}"/>
                </a:ext>
              </a:extLst>
            </p:cNvPr>
            <p:cNvSpPr>
              <a:spLocks/>
            </p:cNvSpPr>
            <p:nvPr/>
          </p:nvSpPr>
          <p:spPr bwMode="auto">
            <a:xfrm rot="2321917" flipV="1">
              <a:off x="672" y="720"/>
              <a:ext cx="1230" cy="1488"/>
            </a:xfrm>
            <a:custGeom>
              <a:avLst/>
              <a:gdLst>
                <a:gd name="T0" fmla="*/ 0 w 20513"/>
                <a:gd name="T1" fmla="*/ 0 h 21600"/>
                <a:gd name="T2" fmla="*/ 4 w 20513"/>
                <a:gd name="T3" fmla="*/ 5 h 21600"/>
                <a:gd name="T4" fmla="*/ 0 w 20513"/>
                <a:gd name="T5" fmla="*/ 7 h 21600"/>
                <a:gd name="T6" fmla="*/ 0 60000 65536"/>
                <a:gd name="T7" fmla="*/ 0 60000 65536"/>
                <a:gd name="T8" fmla="*/ 0 60000 65536"/>
                <a:gd name="T9" fmla="*/ 0 w 20513"/>
                <a:gd name="T10" fmla="*/ 0 h 21600"/>
                <a:gd name="T11" fmla="*/ 20513 w 2051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513" h="21600" fill="none" extrusionOk="0">
                  <a:moveTo>
                    <a:pt x="-1" y="0"/>
                  </a:moveTo>
                  <a:cubicBezTo>
                    <a:pt x="9322" y="0"/>
                    <a:pt x="17593" y="5981"/>
                    <a:pt x="20513" y="14834"/>
                  </a:cubicBezTo>
                </a:path>
                <a:path w="20513" h="21600" stroke="0" extrusionOk="0">
                  <a:moveTo>
                    <a:pt x="-1" y="0"/>
                  </a:moveTo>
                  <a:cubicBezTo>
                    <a:pt x="9322" y="0"/>
                    <a:pt x="17593" y="5981"/>
                    <a:pt x="20513" y="14834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" name="Text Box 36">
              <a:extLst>
                <a:ext uri="{FF2B5EF4-FFF2-40B4-BE49-F238E27FC236}">
                  <a16:creationId xmlns:a16="http://schemas.microsoft.com/office/drawing/2014/main" id="{DEFE1DAD-A51D-490E-BA03-5477AEDD2D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1737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90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0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90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90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0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0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0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8" grpId="0"/>
      <p:bldP spid="90136" grpId="0"/>
      <p:bldP spid="90137" grpId="0"/>
      <p:bldP spid="90137" grpId="1"/>
      <p:bldP spid="90138" grpId="0"/>
      <p:bldP spid="90139" grpId="0" animBg="1"/>
      <p:bldP spid="90140" grpId="0" animBg="1"/>
      <p:bldP spid="901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>
            <a:extLst>
              <a:ext uri="{FF2B5EF4-FFF2-40B4-BE49-F238E27FC236}">
                <a16:creationId xmlns:a16="http://schemas.microsoft.com/office/drawing/2014/main" id="{86EF0E5A-1FA1-4006-8EAB-DDCC9A96C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640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Chương I : HỆ THỨC LƯỢNG TRONG TAM GIÁC VUÔNG</a:t>
            </a:r>
          </a:p>
        </p:txBody>
      </p:sp>
      <p:sp>
        <p:nvSpPr>
          <p:cNvPr id="5123" name="Text Box 5">
            <a:extLst>
              <a:ext uri="{FF2B5EF4-FFF2-40B4-BE49-F238E27FC236}">
                <a16:creationId xmlns:a16="http://schemas.microsoft.com/office/drawing/2014/main" id="{5A17EB78-D66B-4F01-AE10-71A0C0A09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33400"/>
            <a:ext cx="632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u="sng">
                <a:solidFill>
                  <a:srgbClr val="FF0000"/>
                </a:solidFill>
              </a:rPr>
              <a:t>TIẾT 1</a:t>
            </a:r>
            <a:r>
              <a:rPr lang="en-US" altLang="en-US" sz="1800" b="1">
                <a:solidFill>
                  <a:srgbClr val="FF0000"/>
                </a:solidFill>
              </a:rPr>
              <a:t> : MỘT SỐ HỆ THỨC VỀ CẠNH VÀ ĐƯỜNG CAO TRONG TAM GIÁC VUÔNG</a:t>
            </a:r>
          </a:p>
        </p:txBody>
      </p:sp>
      <p:sp>
        <p:nvSpPr>
          <p:cNvPr id="5124" name="Text Box 47">
            <a:extLst>
              <a:ext uri="{FF2B5EF4-FFF2-40B4-BE49-F238E27FC236}">
                <a16:creationId xmlns:a16="http://schemas.microsoft.com/office/drawing/2014/main" id="{A57F7222-4E4D-4254-9601-22500B30D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819400"/>
            <a:ext cx="838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u="sng">
                <a:solidFill>
                  <a:srgbClr val="0000FF"/>
                </a:solidFill>
              </a:rPr>
              <a:t>1- Hệ thức giữa cạnh góc vuông và hình chiếu của nó trên cạnh huyền</a:t>
            </a:r>
          </a:p>
        </p:txBody>
      </p:sp>
      <p:grpSp>
        <p:nvGrpSpPr>
          <p:cNvPr id="5125" name="Group 72">
            <a:extLst>
              <a:ext uri="{FF2B5EF4-FFF2-40B4-BE49-F238E27FC236}">
                <a16:creationId xmlns:a16="http://schemas.microsoft.com/office/drawing/2014/main" id="{98890B1F-87CF-4095-B2A8-C21433435306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219200"/>
            <a:ext cx="3124200" cy="1981200"/>
            <a:chOff x="192" y="768"/>
            <a:chExt cx="1968" cy="1248"/>
          </a:xfrm>
        </p:grpSpPr>
        <p:sp>
          <p:nvSpPr>
            <p:cNvPr id="5131" name="AutoShape 49">
              <a:extLst>
                <a:ext uri="{FF2B5EF4-FFF2-40B4-BE49-F238E27FC236}">
                  <a16:creationId xmlns:a16="http://schemas.microsoft.com/office/drawing/2014/main" id="{097CE992-9FFD-4908-8D9B-511D458174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27272">
              <a:off x="743" y="913"/>
              <a:ext cx="818" cy="1387"/>
            </a:xfrm>
            <a:prstGeom prst="rtTriangl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132" name="Rectangle 50">
              <a:extLst>
                <a:ext uri="{FF2B5EF4-FFF2-40B4-BE49-F238E27FC236}">
                  <a16:creationId xmlns:a16="http://schemas.microsoft.com/office/drawing/2014/main" id="{5E16D751-6582-4E94-B711-95EA7C23735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47443">
              <a:off x="726" y="930"/>
              <a:ext cx="116" cy="11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133" name="Line 51">
              <a:extLst>
                <a:ext uri="{FF2B5EF4-FFF2-40B4-BE49-F238E27FC236}">
                  <a16:creationId xmlns:a16="http://schemas.microsoft.com/office/drawing/2014/main" id="{FB93EBF6-80BC-4ED8-AB91-C7AA7A1732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6" y="925"/>
              <a:ext cx="0" cy="6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4" name="Text Box 55">
              <a:extLst>
                <a:ext uri="{FF2B5EF4-FFF2-40B4-BE49-F238E27FC236}">
                  <a16:creationId xmlns:a16="http://schemas.microsoft.com/office/drawing/2014/main" id="{527D58DB-8242-4FFB-9892-37EBDAE91F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5" y="768"/>
              <a:ext cx="25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A</a:t>
              </a:r>
            </a:p>
          </p:txBody>
        </p:sp>
        <p:sp>
          <p:nvSpPr>
            <p:cNvPr id="5135" name="Text Box 56">
              <a:extLst>
                <a:ext uri="{FF2B5EF4-FFF2-40B4-BE49-F238E27FC236}">
                  <a16:creationId xmlns:a16="http://schemas.microsoft.com/office/drawing/2014/main" id="{5DFCC604-ED73-4FE2-BC22-233589B809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1518"/>
              <a:ext cx="2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B</a:t>
              </a:r>
            </a:p>
          </p:txBody>
        </p:sp>
        <p:sp>
          <p:nvSpPr>
            <p:cNvPr id="5136" name="Text Box 57">
              <a:extLst>
                <a:ext uri="{FF2B5EF4-FFF2-40B4-BE49-F238E27FC236}">
                  <a16:creationId xmlns:a16="http://schemas.microsoft.com/office/drawing/2014/main" id="{362A2819-C1F8-4C87-9C15-271F7C0CAB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7" y="1546"/>
              <a:ext cx="2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C</a:t>
              </a:r>
            </a:p>
          </p:txBody>
        </p:sp>
        <p:sp>
          <p:nvSpPr>
            <p:cNvPr id="5137" name="Text Box 58">
              <a:extLst>
                <a:ext uri="{FF2B5EF4-FFF2-40B4-BE49-F238E27FC236}">
                  <a16:creationId xmlns:a16="http://schemas.microsoft.com/office/drawing/2014/main" id="{708C5412-B2C8-4254-AE92-911EF7797E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4" y="1424"/>
              <a:ext cx="2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b’</a:t>
              </a:r>
            </a:p>
          </p:txBody>
        </p:sp>
        <p:sp>
          <p:nvSpPr>
            <p:cNvPr id="5138" name="Text Box 59">
              <a:extLst>
                <a:ext uri="{FF2B5EF4-FFF2-40B4-BE49-F238E27FC236}">
                  <a16:creationId xmlns:a16="http://schemas.microsoft.com/office/drawing/2014/main" id="{CB4925F3-8859-4D2E-AE0F-1B1BD49313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" y="1424"/>
              <a:ext cx="2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c’</a:t>
              </a:r>
            </a:p>
          </p:txBody>
        </p:sp>
        <p:sp>
          <p:nvSpPr>
            <p:cNvPr id="5139" name="Text Box 60">
              <a:extLst>
                <a:ext uri="{FF2B5EF4-FFF2-40B4-BE49-F238E27FC236}">
                  <a16:creationId xmlns:a16="http://schemas.microsoft.com/office/drawing/2014/main" id="{C01BBC5A-D63C-48A3-A51D-234AC0E054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" y="1014"/>
              <a:ext cx="2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c</a:t>
              </a:r>
            </a:p>
          </p:txBody>
        </p:sp>
        <p:sp>
          <p:nvSpPr>
            <p:cNvPr id="5140" name="Text Box 61">
              <a:extLst>
                <a:ext uri="{FF2B5EF4-FFF2-40B4-BE49-F238E27FC236}">
                  <a16:creationId xmlns:a16="http://schemas.microsoft.com/office/drawing/2014/main" id="{AFEA3A6B-CBBF-4A1D-B760-1BEF7F61F7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6" y="1014"/>
              <a:ext cx="2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b</a:t>
              </a:r>
            </a:p>
          </p:txBody>
        </p:sp>
        <p:sp>
          <p:nvSpPr>
            <p:cNvPr id="5141" name="Text Box 62">
              <a:extLst>
                <a:ext uri="{FF2B5EF4-FFF2-40B4-BE49-F238E27FC236}">
                  <a16:creationId xmlns:a16="http://schemas.microsoft.com/office/drawing/2014/main" id="{7F0121F5-25F0-4288-B6CE-03B8E074EC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" y="1218"/>
              <a:ext cx="2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h</a:t>
              </a:r>
            </a:p>
          </p:txBody>
        </p:sp>
        <p:sp>
          <p:nvSpPr>
            <p:cNvPr id="5142" name="Text Box 63">
              <a:extLst>
                <a:ext uri="{FF2B5EF4-FFF2-40B4-BE49-F238E27FC236}">
                  <a16:creationId xmlns:a16="http://schemas.microsoft.com/office/drawing/2014/main" id="{F61D3E00-0B30-48BD-88F5-BA636B3999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9" y="1627"/>
              <a:ext cx="2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H</a:t>
              </a:r>
            </a:p>
          </p:txBody>
        </p:sp>
        <p:sp>
          <p:nvSpPr>
            <p:cNvPr id="5143" name="Rectangle 64">
              <a:extLst>
                <a:ext uri="{FF2B5EF4-FFF2-40B4-BE49-F238E27FC236}">
                  <a16:creationId xmlns:a16="http://schemas.microsoft.com/office/drawing/2014/main" id="{7DAFB6BE-D660-415D-A4D2-B95C0196C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" y="1532"/>
              <a:ext cx="84" cy="8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93249" name="Text Box 65">
            <a:extLst>
              <a:ext uri="{FF2B5EF4-FFF2-40B4-BE49-F238E27FC236}">
                <a16:creationId xmlns:a16="http://schemas.microsoft.com/office/drawing/2014/main" id="{363A5CCB-BC2D-4FC0-AC7F-66D68F121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276600"/>
            <a:ext cx="838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u="sng">
                <a:solidFill>
                  <a:srgbClr val="0000FF"/>
                </a:solidFill>
              </a:rPr>
              <a:t>2- Một số hệ thức liên quan tới đường cao</a:t>
            </a:r>
          </a:p>
        </p:txBody>
      </p:sp>
      <p:sp>
        <p:nvSpPr>
          <p:cNvPr id="93250" name="Text Box 66">
            <a:extLst>
              <a:ext uri="{FF2B5EF4-FFF2-40B4-BE49-F238E27FC236}">
                <a16:creationId xmlns:a16="http://schemas.microsoft.com/office/drawing/2014/main" id="{0EE942C1-6DC0-4EFF-B8C7-4E84E0CC1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100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u="sng">
                <a:solidFill>
                  <a:srgbClr val="990000"/>
                </a:solidFill>
              </a:rPr>
              <a:t>a/ Định lý  2: </a:t>
            </a:r>
          </a:p>
        </p:txBody>
      </p:sp>
      <p:sp>
        <p:nvSpPr>
          <p:cNvPr id="93251" name="Text Box 67">
            <a:extLst>
              <a:ext uri="{FF2B5EF4-FFF2-40B4-BE49-F238E27FC236}">
                <a16:creationId xmlns:a16="http://schemas.microsoft.com/office/drawing/2014/main" id="{1BFA9A97-EC37-4154-A53D-9D8F34784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810000"/>
            <a:ext cx="7315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Trong tam giác vuông , bình phương đường cao ứng với cạnh huyền bằng tích hai hình chiếu của hai cạnh góc vuông trên cạnh huyền</a:t>
            </a:r>
          </a:p>
        </p:txBody>
      </p:sp>
      <p:sp>
        <p:nvSpPr>
          <p:cNvPr id="93252" name="Text Box 68">
            <a:extLst>
              <a:ext uri="{FF2B5EF4-FFF2-40B4-BE49-F238E27FC236}">
                <a16:creationId xmlns:a16="http://schemas.microsoft.com/office/drawing/2014/main" id="{063AED2F-C037-4DE9-A555-DC5E4CA79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810000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SGK/65</a:t>
            </a:r>
          </a:p>
        </p:txBody>
      </p:sp>
      <p:sp>
        <p:nvSpPr>
          <p:cNvPr id="93253" name="Text Box 69">
            <a:extLst>
              <a:ext uri="{FF2B5EF4-FFF2-40B4-BE49-F238E27FC236}">
                <a16:creationId xmlns:a16="http://schemas.microsoft.com/office/drawing/2014/main" id="{C5A44293-78AD-48BA-A10E-E8830583C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572000"/>
            <a:ext cx="20351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/>
              <a:t>h</a:t>
            </a:r>
            <a:r>
              <a:rPr lang="en-US" altLang="en-US" sz="1800" b="1" baseline="30000"/>
              <a:t>2</a:t>
            </a:r>
            <a:r>
              <a:rPr lang="en-US" altLang="en-US" sz="1800" b="1"/>
              <a:t> = b’.c’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9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93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9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49" grpId="0"/>
      <p:bldP spid="93250" grpId="0"/>
      <p:bldP spid="93251" grpId="0"/>
      <p:bldP spid="93251" grpId="1"/>
      <p:bldP spid="93252" grpId="0"/>
      <p:bldP spid="932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>
            <a:extLst>
              <a:ext uri="{FF2B5EF4-FFF2-40B4-BE49-F238E27FC236}">
                <a16:creationId xmlns:a16="http://schemas.microsoft.com/office/drawing/2014/main" id="{6FAB9808-088A-417D-9BE3-98F0F49B9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640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Chương I : HỆ THỨC LƯỢNG TRONG TAM GIÁC VUÔNG</a:t>
            </a:r>
          </a:p>
        </p:txBody>
      </p:sp>
      <p:sp>
        <p:nvSpPr>
          <p:cNvPr id="6147" name="Text Box 5">
            <a:extLst>
              <a:ext uri="{FF2B5EF4-FFF2-40B4-BE49-F238E27FC236}">
                <a16:creationId xmlns:a16="http://schemas.microsoft.com/office/drawing/2014/main" id="{CCFB1EBE-6B98-4F17-BB79-F2ADD8C27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33400"/>
            <a:ext cx="632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u="sng">
                <a:solidFill>
                  <a:srgbClr val="FF0000"/>
                </a:solidFill>
              </a:rPr>
              <a:t>TIẾT 1</a:t>
            </a:r>
            <a:r>
              <a:rPr lang="en-US" altLang="en-US" sz="1800" b="1">
                <a:solidFill>
                  <a:srgbClr val="FF0000"/>
                </a:solidFill>
              </a:rPr>
              <a:t> : MỘT SỐ HỆ THỨC VỀ CẠNH VÀ ĐƯỜNG CAO TRONG TAM GIÁC VUÔNG</a:t>
            </a:r>
          </a:p>
        </p:txBody>
      </p:sp>
      <p:sp>
        <p:nvSpPr>
          <p:cNvPr id="6148" name="Text Box 6">
            <a:extLst>
              <a:ext uri="{FF2B5EF4-FFF2-40B4-BE49-F238E27FC236}">
                <a16:creationId xmlns:a16="http://schemas.microsoft.com/office/drawing/2014/main" id="{97B3D5D6-8718-420A-A7ED-6FDFEA4CB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95400"/>
            <a:ext cx="838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u="sng">
                <a:solidFill>
                  <a:srgbClr val="0000FF"/>
                </a:solidFill>
              </a:rPr>
              <a:t>1- Hệ thức giữa cạnh góc vuông và hình chiếu của nó trên cạnh huyền</a:t>
            </a:r>
          </a:p>
        </p:txBody>
      </p:sp>
      <p:sp>
        <p:nvSpPr>
          <p:cNvPr id="6149" name="Text Box 7">
            <a:extLst>
              <a:ext uri="{FF2B5EF4-FFF2-40B4-BE49-F238E27FC236}">
                <a16:creationId xmlns:a16="http://schemas.microsoft.com/office/drawing/2014/main" id="{08C2CB3F-5FB6-4146-9743-5C42D71DB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752600"/>
            <a:ext cx="838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u="sng">
                <a:solidFill>
                  <a:srgbClr val="0000FF"/>
                </a:solidFill>
              </a:rPr>
              <a:t>2- Một số hệ thức liên quan tới đường cao</a:t>
            </a:r>
          </a:p>
        </p:txBody>
      </p:sp>
      <p:sp>
        <p:nvSpPr>
          <p:cNvPr id="95240" name="Text Box 8">
            <a:extLst>
              <a:ext uri="{FF2B5EF4-FFF2-40B4-BE49-F238E27FC236}">
                <a16:creationId xmlns:a16="http://schemas.microsoft.com/office/drawing/2014/main" id="{3E74312A-ADFA-40EC-BA3C-647E4C43E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24088"/>
            <a:ext cx="2895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u="sng">
                <a:solidFill>
                  <a:srgbClr val="0000FF"/>
                </a:solidFill>
              </a:rPr>
              <a:t>3- Luyện tập</a:t>
            </a:r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F63748E3-D3FA-461E-890D-3D8F2FEACC5D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667000"/>
            <a:ext cx="8153400" cy="3086100"/>
            <a:chOff x="384" y="1680"/>
            <a:chExt cx="5136" cy="1944"/>
          </a:xfrm>
        </p:grpSpPr>
        <p:sp>
          <p:nvSpPr>
            <p:cNvPr id="6156" name="Text Box 9">
              <a:extLst>
                <a:ext uri="{FF2B5EF4-FFF2-40B4-BE49-F238E27FC236}">
                  <a16:creationId xmlns:a16="http://schemas.microsoft.com/office/drawing/2014/main" id="{55FA1537-E88B-4780-8089-09369750B0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1680"/>
              <a:ext cx="4464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1/ Đánh dấu X vào ô trống trong các kết luận sau :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             Trong hình vẽ có </a:t>
              </a:r>
            </a:p>
          </p:txBody>
        </p:sp>
        <p:sp>
          <p:nvSpPr>
            <p:cNvPr id="6157" name="AutoShape 11">
              <a:extLst>
                <a:ext uri="{FF2B5EF4-FFF2-40B4-BE49-F238E27FC236}">
                  <a16:creationId xmlns:a16="http://schemas.microsoft.com/office/drawing/2014/main" id="{2F5EC785-39D4-46F6-B17B-5B1C62D759E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27272">
              <a:off x="1000" y="2352"/>
              <a:ext cx="960" cy="1584"/>
            </a:xfrm>
            <a:prstGeom prst="rtTriangl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158" name="Rectangle 12">
              <a:extLst>
                <a:ext uri="{FF2B5EF4-FFF2-40B4-BE49-F238E27FC236}">
                  <a16:creationId xmlns:a16="http://schemas.microsoft.com/office/drawing/2014/main" id="{C93E2E0B-7D88-436E-A35A-795F07DE39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47443">
              <a:off x="994" y="2350"/>
              <a:ext cx="132" cy="13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159" name="Line 13">
              <a:extLst>
                <a:ext uri="{FF2B5EF4-FFF2-40B4-BE49-F238E27FC236}">
                  <a16:creationId xmlns:a16="http://schemas.microsoft.com/office/drawing/2014/main" id="{D8ABB092-92A5-48B6-ADD6-5CBC9FF34B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0" y="2344"/>
              <a:ext cx="0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Text Box 17">
              <a:extLst>
                <a:ext uri="{FF2B5EF4-FFF2-40B4-BE49-F238E27FC236}">
                  <a16:creationId xmlns:a16="http://schemas.microsoft.com/office/drawing/2014/main" id="{AB38B169-2F62-41CF-8B71-2474CCDA1E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6" y="2160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D</a:t>
              </a:r>
            </a:p>
          </p:txBody>
        </p:sp>
        <p:sp>
          <p:nvSpPr>
            <p:cNvPr id="6161" name="Text Box 18">
              <a:extLst>
                <a:ext uri="{FF2B5EF4-FFF2-40B4-BE49-F238E27FC236}">
                  <a16:creationId xmlns:a16="http://schemas.microsoft.com/office/drawing/2014/main" id="{A296BAC1-9E00-4570-9EAC-C82D0DCE4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3040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F</a:t>
              </a:r>
            </a:p>
          </p:txBody>
        </p:sp>
        <p:sp>
          <p:nvSpPr>
            <p:cNvPr id="6162" name="Text Box 19">
              <a:extLst>
                <a:ext uri="{FF2B5EF4-FFF2-40B4-BE49-F238E27FC236}">
                  <a16:creationId xmlns:a16="http://schemas.microsoft.com/office/drawing/2014/main" id="{99B5C6DB-F0BF-46F1-B7CF-9C7DDAF47B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4" y="3072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E</a:t>
              </a:r>
            </a:p>
          </p:txBody>
        </p:sp>
        <p:sp>
          <p:nvSpPr>
            <p:cNvPr id="6163" name="Text Box 20">
              <a:extLst>
                <a:ext uri="{FF2B5EF4-FFF2-40B4-BE49-F238E27FC236}">
                  <a16:creationId xmlns:a16="http://schemas.microsoft.com/office/drawing/2014/main" id="{ED5619CA-3E77-414B-A126-23D2C223EF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8" y="2928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164" name="Text Box 21">
              <a:extLst>
                <a:ext uri="{FF2B5EF4-FFF2-40B4-BE49-F238E27FC236}">
                  <a16:creationId xmlns:a16="http://schemas.microsoft.com/office/drawing/2014/main" id="{A18B5618-12DC-4AA3-96F1-8DEA23B1EC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" y="2928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165" name="Text Box 23">
              <a:extLst>
                <a:ext uri="{FF2B5EF4-FFF2-40B4-BE49-F238E27FC236}">
                  <a16:creationId xmlns:a16="http://schemas.microsoft.com/office/drawing/2014/main" id="{16757D68-1813-42CD-B002-D0D8ABB27B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6" y="2448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166" name="Text Box 24">
              <a:extLst>
                <a:ext uri="{FF2B5EF4-FFF2-40B4-BE49-F238E27FC236}">
                  <a16:creationId xmlns:a16="http://schemas.microsoft.com/office/drawing/2014/main" id="{61C61B8E-506B-410A-A566-16A3A05F44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0" y="2688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167" name="Text Box 25">
              <a:extLst>
                <a:ext uri="{FF2B5EF4-FFF2-40B4-BE49-F238E27FC236}">
                  <a16:creationId xmlns:a16="http://schemas.microsoft.com/office/drawing/2014/main" id="{53AEB861-A1B5-4EAD-9E72-E2658E9C17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" y="3168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K</a:t>
              </a:r>
            </a:p>
          </p:txBody>
        </p:sp>
        <p:sp>
          <p:nvSpPr>
            <p:cNvPr id="6168" name="Rectangle 26">
              <a:extLst>
                <a:ext uri="{FF2B5EF4-FFF2-40B4-BE49-F238E27FC236}">
                  <a16:creationId xmlns:a16="http://schemas.microsoft.com/office/drawing/2014/main" id="{8EC3EEDA-ADC3-4FE4-8184-175A01058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0" y="3056"/>
              <a:ext cx="96" cy="9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169" name="Text Box 27">
              <a:extLst>
                <a:ext uri="{FF2B5EF4-FFF2-40B4-BE49-F238E27FC236}">
                  <a16:creationId xmlns:a16="http://schemas.microsoft.com/office/drawing/2014/main" id="{E6C8EA04-7970-465F-876F-281D30A254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2256"/>
              <a:ext cx="14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AutoNum type="arabicPeriod"/>
              </a:pPr>
              <a:r>
                <a:rPr lang="en-US" altLang="en-US" sz="1800"/>
                <a:t>DE</a:t>
              </a:r>
              <a:r>
                <a:rPr lang="en-US" altLang="en-US" sz="1800" baseline="30000"/>
                <a:t>2</a:t>
              </a:r>
              <a:r>
                <a:rPr lang="en-US" altLang="en-US" sz="1800"/>
                <a:t> = EK.FK</a:t>
              </a:r>
            </a:p>
          </p:txBody>
        </p:sp>
        <p:sp>
          <p:nvSpPr>
            <p:cNvPr id="6170" name="Rectangle 28">
              <a:extLst>
                <a:ext uri="{FF2B5EF4-FFF2-40B4-BE49-F238E27FC236}">
                  <a16:creationId xmlns:a16="http://schemas.microsoft.com/office/drawing/2014/main" id="{A17FEE7F-652D-4D66-BF3D-C1543ABEB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649"/>
              <a:ext cx="118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2.  DE</a:t>
              </a:r>
              <a:r>
                <a:rPr lang="en-US" altLang="en-US" sz="1800" baseline="30000"/>
                <a:t>2</a:t>
              </a:r>
              <a:r>
                <a:rPr lang="en-US" altLang="en-US" sz="1800"/>
                <a:t> = EK. EF</a:t>
              </a:r>
            </a:p>
          </p:txBody>
        </p:sp>
        <p:sp>
          <p:nvSpPr>
            <p:cNvPr id="6171" name="Rectangle 29">
              <a:extLst>
                <a:ext uri="{FF2B5EF4-FFF2-40B4-BE49-F238E27FC236}">
                  <a16:creationId xmlns:a16="http://schemas.microsoft.com/office/drawing/2014/main" id="{09D2857D-A337-4ACB-859A-16C2F5EC0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2985"/>
              <a:ext cx="118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3.  DK</a:t>
              </a:r>
              <a:r>
                <a:rPr lang="en-US" altLang="en-US" sz="1800" baseline="30000"/>
                <a:t>2</a:t>
              </a:r>
              <a:r>
                <a:rPr lang="en-US" altLang="en-US" sz="1800"/>
                <a:t> = EK. FK</a:t>
              </a:r>
            </a:p>
          </p:txBody>
        </p:sp>
        <p:sp>
          <p:nvSpPr>
            <p:cNvPr id="6172" name="Rectangle 30">
              <a:extLst>
                <a:ext uri="{FF2B5EF4-FFF2-40B4-BE49-F238E27FC236}">
                  <a16:creationId xmlns:a16="http://schemas.microsoft.com/office/drawing/2014/main" id="{EA28FF97-8681-420B-801F-AA6B3EAD79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3321"/>
              <a:ext cx="118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4.  DK</a:t>
              </a:r>
              <a:r>
                <a:rPr lang="en-US" altLang="en-US" sz="1800" baseline="30000"/>
                <a:t>2</a:t>
              </a:r>
              <a:r>
                <a:rPr lang="en-US" altLang="en-US" sz="1800"/>
                <a:t> = EK. EF</a:t>
              </a:r>
            </a:p>
          </p:txBody>
        </p:sp>
        <p:sp>
          <p:nvSpPr>
            <p:cNvPr id="6173" name="Rectangle 31">
              <a:extLst>
                <a:ext uri="{FF2B5EF4-FFF2-40B4-BE49-F238E27FC236}">
                  <a16:creationId xmlns:a16="http://schemas.microsoft.com/office/drawing/2014/main" id="{7B268BF3-1529-4BAD-B5AA-0AD5BC118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256"/>
              <a:ext cx="288" cy="2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174" name="Rectangle 32">
              <a:extLst>
                <a:ext uri="{FF2B5EF4-FFF2-40B4-BE49-F238E27FC236}">
                  <a16:creationId xmlns:a16="http://schemas.microsoft.com/office/drawing/2014/main" id="{92CD90C5-4D22-469E-AE4C-AF32E0599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256"/>
              <a:ext cx="288" cy="2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175" name="Text Box 33">
              <a:extLst>
                <a:ext uri="{FF2B5EF4-FFF2-40B4-BE49-F238E27FC236}">
                  <a16:creationId xmlns:a16="http://schemas.microsoft.com/office/drawing/2014/main" id="{77800496-4EE2-42F2-9339-CF2B916957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1872"/>
              <a:ext cx="5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</a:rPr>
                <a:t>Đúng</a:t>
              </a:r>
            </a:p>
          </p:txBody>
        </p:sp>
        <p:sp>
          <p:nvSpPr>
            <p:cNvPr id="6176" name="Text Box 34">
              <a:extLst>
                <a:ext uri="{FF2B5EF4-FFF2-40B4-BE49-F238E27FC236}">
                  <a16:creationId xmlns:a16="http://schemas.microsoft.com/office/drawing/2014/main" id="{E96F7FE5-8C74-49AE-92B7-521C7CD8C1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4" y="1881"/>
              <a:ext cx="5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rgbClr val="CC00CC"/>
                  </a:solidFill>
                </a:rPr>
                <a:t>Sai</a:t>
              </a:r>
            </a:p>
          </p:txBody>
        </p:sp>
        <p:sp>
          <p:nvSpPr>
            <p:cNvPr id="6177" name="Rectangle 35">
              <a:extLst>
                <a:ext uri="{FF2B5EF4-FFF2-40B4-BE49-F238E27FC236}">
                  <a16:creationId xmlns:a16="http://schemas.microsoft.com/office/drawing/2014/main" id="{823021B8-F383-4FDC-B36B-E529F1A3E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640"/>
              <a:ext cx="288" cy="2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178" name="Rectangle 36">
              <a:extLst>
                <a:ext uri="{FF2B5EF4-FFF2-40B4-BE49-F238E27FC236}">
                  <a16:creationId xmlns:a16="http://schemas.microsoft.com/office/drawing/2014/main" id="{0A8DA603-6ABF-41CB-97FD-FDF9EF7301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640"/>
              <a:ext cx="288" cy="2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179" name="Rectangle 37">
              <a:extLst>
                <a:ext uri="{FF2B5EF4-FFF2-40B4-BE49-F238E27FC236}">
                  <a16:creationId xmlns:a16="http://schemas.microsoft.com/office/drawing/2014/main" id="{BC0A8CB1-D48E-48E4-A504-45184A863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976"/>
              <a:ext cx="288" cy="2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180" name="Rectangle 38">
              <a:extLst>
                <a:ext uri="{FF2B5EF4-FFF2-40B4-BE49-F238E27FC236}">
                  <a16:creationId xmlns:a16="http://schemas.microsoft.com/office/drawing/2014/main" id="{FDF8C78E-BFCF-41DD-872D-91C423DFE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2976"/>
              <a:ext cx="288" cy="2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181" name="Rectangle 39">
              <a:extLst>
                <a:ext uri="{FF2B5EF4-FFF2-40B4-BE49-F238E27FC236}">
                  <a16:creationId xmlns:a16="http://schemas.microsoft.com/office/drawing/2014/main" id="{AEACE0B0-D490-49A4-8464-D4457554F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3336"/>
              <a:ext cx="288" cy="2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182" name="Rectangle 40">
              <a:extLst>
                <a:ext uri="{FF2B5EF4-FFF2-40B4-BE49-F238E27FC236}">
                  <a16:creationId xmlns:a16="http://schemas.microsoft.com/office/drawing/2014/main" id="{F91C8921-F6E4-4ADD-8132-E2BF1A3EF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3336"/>
              <a:ext cx="288" cy="2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95274" name="Text Box 42">
            <a:extLst>
              <a:ext uri="{FF2B5EF4-FFF2-40B4-BE49-F238E27FC236}">
                <a16:creationId xmlns:a16="http://schemas.microsoft.com/office/drawing/2014/main" id="{C1B81839-CA2D-4675-84E0-5CFB06749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9900" y="3578225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5275" name="Text Box 43">
            <a:extLst>
              <a:ext uri="{FF2B5EF4-FFF2-40B4-BE49-F238E27FC236}">
                <a16:creationId xmlns:a16="http://schemas.microsoft.com/office/drawing/2014/main" id="{3855FD14-E7A4-4377-A1B4-75BF96B07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5600" y="41910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5276" name="Text Box 44">
            <a:extLst>
              <a:ext uri="{FF2B5EF4-FFF2-40B4-BE49-F238E27FC236}">
                <a16:creationId xmlns:a16="http://schemas.microsoft.com/office/drawing/2014/main" id="{C15DBBD5-D8DA-4660-97F4-F6818F013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7200" y="473710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5277" name="Text Box 45">
            <a:extLst>
              <a:ext uri="{FF2B5EF4-FFF2-40B4-BE49-F238E27FC236}">
                <a16:creationId xmlns:a16="http://schemas.microsoft.com/office/drawing/2014/main" id="{0F23CB0F-AD31-490B-9907-DA37482C2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2900" y="5292725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5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5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5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5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0" grpId="0"/>
      <p:bldP spid="95274" grpId="0"/>
      <p:bldP spid="95275" grpId="0"/>
      <p:bldP spid="95276" grpId="0"/>
      <p:bldP spid="952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>
            <a:extLst>
              <a:ext uri="{FF2B5EF4-FFF2-40B4-BE49-F238E27FC236}">
                <a16:creationId xmlns:a16="http://schemas.microsoft.com/office/drawing/2014/main" id="{28148AA9-4F78-4892-8699-852A36A9E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640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Chương I : HỆ THỨC LƯỢNG TRONG TAM GIÁC VUÔNG</a:t>
            </a:r>
          </a:p>
        </p:txBody>
      </p:sp>
      <p:sp>
        <p:nvSpPr>
          <p:cNvPr id="7171" name="Text Box 5">
            <a:extLst>
              <a:ext uri="{FF2B5EF4-FFF2-40B4-BE49-F238E27FC236}">
                <a16:creationId xmlns:a16="http://schemas.microsoft.com/office/drawing/2014/main" id="{57A62B84-6CD3-43B6-85D5-7B19D8437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33400"/>
            <a:ext cx="632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u="sng">
                <a:solidFill>
                  <a:srgbClr val="FF0000"/>
                </a:solidFill>
              </a:rPr>
              <a:t>TIẾT 1</a:t>
            </a:r>
            <a:r>
              <a:rPr lang="en-US" altLang="en-US" sz="1800" b="1">
                <a:solidFill>
                  <a:srgbClr val="FF0000"/>
                </a:solidFill>
              </a:rPr>
              <a:t> : MỘT SỐ HỆ THỨC VỀ CẠNH VÀ ĐƯỜNG CAO TRONG TAM GIÁC VUÔNG</a:t>
            </a:r>
          </a:p>
        </p:txBody>
      </p:sp>
      <p:sp>
        <p:nvSpPr>
          <p:cNvPr id="7172" name="Text Box 6">
            <a:extLst>
              <a:ext uri="{FF2B5EF4-FFF2-40B4-BE49-F238E27FC236}">
                <a16:creationId xmlns:a16="http://schemas.microsoft.com/office/drawing/2014/main" id="{8F525CA0-2311-4B54-B391-038411C79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95400"/>
            <a:ext cx="838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u="sng">
                <a:solidFill>
                  <a:srgbClr val="0000FF"/>
                </a:solidFill>
              </a:rPr>
              <a:t>1- Hệ thức giữa cạnh góc vuông và hình chiếu của nó trên cạnh huyền</a:t>
            </a:r>
          </a:p>
        </p:txBody>
      </p:sp>
      <p:sp>
        <p:nvSpPr>
          <p:cNvPr id="7173" name="Text Box 7">
            <a:extLst>
              <a:ext uri="{FF2B5EF4-FFF2-40B4-BE49-F238E27FC236}">
                <a16:creationId xmlns:a16="http://schemas.microsoft.com/office/drawing/2014/main" id="{5EDD8ADD-8080-4833-95AB-D29FF6C69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752600"/>
            <a:ext cx="838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u="sng">
                <a:solidFill>
                  <a:srgbClr val="0000FF"/>
                </a:solidFill>
              </a:rPr>
              <a:t>2- Một số hệ thức liên quan tới đường cao</a:t>
            </a:r>
          </a:p>
        </p:txBody>
      </p:sp>
      <p:sp>
        <p:nvSpPr>
          <p:cNvPr id="7174" name="Text Box 8">
            <a:extLst>
              <a:ext uri="{FF2B5EF4-FFF2-40B4-BE49-F238E27FC236}">
                <a16:creationId xmlns:a16="http://schemas.microsoft.com/office/drawing/2014/main" id="{AF76147A-A2FE-476B-AFA5-6F1E55B40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24088"/>
            <a:ext cx="2895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u="sng">
                <a:solidFill>
                  <a:srgbClr val="0000FF"/>
                </a:solidFill>
              </a:rPr>
              <a:t>3- Luyện tập</a:t>
            </a:r>
          </a:p>
        </p:txBody>
      </p:sp>
      <p:sp>
        <p:nvSpPr>
          <p:cNvPr id="7175" name="Text Box 9">
            <a:extLst>
              <a:ext uri="{FF2B5EF4-FFF2-40B4-BE49-F238E27FC236}">
                <a16:creationId xmlns:a16="http://schemas.microsoft.com/office/drawing/2014/main" id="{C581B51D-3837-4DC8-82EF-97497FC3B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743200"/>
            <a:ext cx="60198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u="sng"/>
              <a:t>2/ Bài 1 hình b/68-Sgk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                  Tính x, y trong hình vẽ</a:t>
            </a:r>
          </a:p>
        </p:txBody>
      </p:sp>
      <p:sp>
        <p:nvSpPr>
          <p:cNvPr id="7176" name="Text Box 19">
            <a:extLst>
              <a:ext uri="{FF2B5EF4-FFF2-40B4-BE49-F238E27FC236}">
                <a16:creationId xmlns:a16="http://schemas.microsoft.com/office/drawing/2014/main" id="{B93E2BC8-9F6F-4DD3-8D8F-3E3C38AA1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1100" y="51816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7177" name="Group 31">
            <a:extLst>
              <a:ext uri="{FF2B5EF4-FFF2-40B4-BE49-F238E27FC236}">
                <a16:creationId xmlns:a16="http://schemas.microsoft.com/office/drawing/2014/main" id="{F9E4DA2C-8F93-4A0B-832E-5E6EA72F9350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3733800"/>
            <a:ext cx="2997200" cy="2579688"/>
            <a:chOff x="384" y="2352"/>
            <a:chExt cx="1888" cy="1625"/>
          </a:xfrm>
        </p:grpSpPr>
        <p:sp>
          <p:nvSpPr>
            <p:cNvPr id="7185" name="AutoShape 11">
              <a:extLst>
                <a:ext uri="{FF2B5EF4-FFF2-40B4-BE49-F238E27FC236}">
                  <a16:creationId xmlns:a16="http://schemas.microsoft.com/office/drawing/2014/main" id="{C2E3C7BC-7C7E-472E-AD82-F45C027AAF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27272">
              <a:off x="1000" y="2544"/>
              <a:ext cx="960" cy="1584"/>
            </a:xfrm>
            <a:prstGeom prst="rtTriangl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86" name="Rectangle 12">
              <a:extLst>
                <a:ext uri="{FF2B5EF4-FFF2-40B4-BE49-F238E27FC236}">
                  <a16:creationId xmlns:a16="http://schemas.microsoft.com/office/drawing/2014/main" id="{608B8FD9-7DF5-4E76-8A1C-0C1927DCC58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47443">
              <a:off x="994" y="2542"/>
              <a:ext cx="132" cy="13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87" name="Line 13">
              <a:extLst>
                <a:ext uri="{FF2B5EF4-FFF2-40B4-BE49-F238E27FC236}">
                  <a16:creationId xmlns:a16="http://schemas.microsoft.com/office/drawing/2014/main" id="{788DD992-2E11-4E0D-BC20-2BD43F668B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0" y="2536"/>
              <a:ext cx="0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Text Box 17">
              <a:extLst>
                <a:ext uri="{FF2B5EF4-FFF2-40B4-BE49-F238E27FC236}">
                  <a16:creationId xmlns:a16="http://schemas.microsoft.com/office/drawing/2014/main" id="{B6FE7991-9BC8-40E5-AA9E-934B264DDF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6" y="2352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89" name="Text Box 18">
              <a:extLst>
                <a:ext uri="{FF2B5EF4-FFF2-40B4-BE49-F238E27FC236}">
                  <a16:creationId xmlns:a16="http://schemas.microsoft.com/office/drawing/2014/main" id="{29D4682E-CC77-4B85-AD03-3E52003B11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3232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0" name="Text Box 20">
              <a:extLst>
                <a:ext uri="{FF2B5EF4-FFF2-40B4-BE49-F238E27FC236}">
                  <a16:creationId xmlns:a16="http://schemas.microsoft.com/office/drawing/2014/main" id="{EB29BA01-B392-43AC-A535-A68FFA9481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8" y="3120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y</a:t>
              </a:r>
            </a:p>
          </p:txBody>
        </p:sp>
        <p:sp>
          <p:nvSpPr>
            <p:cNvPr id="7191" name="Text Box 21">
              <a:extLst>
                <a:ext uri="{FF2B5EF4-FFF2-40B4-BE49-F238E27FC236}">
                  <a16:creationId xmlns:a16="http://schemas.microsoft.com/office/drawing/2014/main" id="{3AB66150-F90D-4254-AA9E-9289D23F80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" y="3120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x</a:t>
              </a:r>
            </a:p>
          </p:txBody>
        </p:sp>
        <p:sp>
          <p:nvSpPr>
            <p:cNvPr id="7192" name="Text Box 22">
              <a:extLst>
                <a:ext uri="{FF2B5EF4-FFF2-40B4-BE49-F238E27FC236}">
                  <a16:creationId xmlns:a16="http://schemas.microsoft.com/office/drawing/2014/main" id="{87B1EB8B-FEAC-4300-8798-67F4C9849F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4" y="2640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12</a:t>
              </a:r>
            </a:p>
          </p:txBody>
        </p:sp>
        <p:sp>
          <p:nvSpPr>
            <p:cNvPr id="7193" name="Text Box 23">
              <a:extLst>
                <a:ext uri="{FF2B5EF4-FFF2-40B4-BE49-F238E27FC236}">
                  <a16:creationId xmlns:a16="http://schemas.microsoft.com/office/drawing/2014/main" id="{8F8FBFFA-737A-4A38-9275-2CAD8D4861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6" y="2640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4" name="Text Box 24">
              <a:extLst>
                <a:ext uri="{FF2B5EF4-FFF2-40B4-BE49-F238E27FC236}">
                  <a16:creationId xmlns:a16="http://schemas.microsoft.com/office/drawing/2014/main" id="{9D001445-454E-4FD6-A3A4-404E010A87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0" y="2880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5" name="Text Box 25">
              <a:extLst>
                <a:ext uri="{FF2B5EF4-FFF2-40B4-BE49-F238E27FC236}">
                  <a16:creationId xmlns:a16="http://schemas.microsoft.com/office/drawing/2014/main" id="{0ED5D006-CA0A-45A0-8D07-2D5CF66144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" y="3360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6" name="Rectangle 26">
              <a:extLst>
                <a:ext uri="{FF2B5EF4-FFF2-40B4-BE49-F238E27FC236}">
                  <a16:creationId xmlns:a16="http://schemas.microsoft.com/office/drawing/2014/main" id="{1163B61A-FD7B-48F1-9F90-10FF51F634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0" y="3248"/>
              <a:ext cx="96" cy="9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97" name="Text Box 27">
              <a:extLst>
                <a:ext uri="{FF2B5EF4-FFF2-40B4-BE49-F238E27FC236}">
                  <a16:creationId xmlns:a16="http://schemas.microsoft.com/office/drawing/2014/main" id="{4BF38CF8-424A-4821-9CE4-CB631B32F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3552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20</a:t>
              </a:r>
            </a:p>
          </p:txBody>
        </p:sp>
        <p:sp>
          <p:nvSpPr>
            <p:cNvPr id="7198" name="Arc 28">
              <a:extLst>
                <a:ext uri="{FF2B5EF4-FFF2-40B4-BE49-F238E27FC236}">
                  <a16:creationId xmlns:a16="http://schemas.microsoft.com/office/drawing/2014/main" id="{50B081DF-6E83-40D3-BD2E-E184CFC4B597}"/>
                </a:ext>
              </a:extLst>
            </p:cNvPr>
            <p:cNvSpPr>
              <a:spLocks/>
            </p:cNvSpPr>
            <p:nvPr/>
          </p:nvSpPr>
          <p:spPr bwMode="auto">
            <a:xfrm rot="2845957" flipV="1">
              <a:off x="905" y="2750"/>
              <a:ext cx="1134" cy="1320"/>
            </a:xfrm>
            <a:custGeom>
              <a:avLst/>
              <a:gdLst>
                <a:gd name="T0" fmla="*/ 0 w 21597"/>
                <a:gd name="T1" fmla="*/ 0 h 21600"/>
                <a:gd name="T2" fmla="*/ 3 w 21597"/>
                <a:gd name="T3" fmla="*/ 5 h 21600"/>
                <a:gd name="T4" fmla="*/ 0 w 21597"/>
                <a:gd name="T5" fmla="*/ 5 h 21600"/>
                <a:gd name="T6" fmla="*/ 0 60000 65536"/>
                <a:gd name="T7" fmla="*/ 0 60000 65536"/>
                <a:gd name="T8" fmla="*/ 0 60000 65536"/>
                <a:gd name="T9" fmla="*/ 0 w 21597"/>
                <a:gd name="T10" fmla="*/ 0 h 21600"/>
                <a:gd name="T11" fmla="*/ 21597 w 2159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7" h="21600" fill="none" extrusionOk="0">
                  <a:moveTo>
                    <a:pt x="-1" y="0"/>
                  </a:moveTo>
                  <a:cubicBezTo>
                    <a:pt x="11798" y="0"/>
                    <a:pt x="21413" y="9467"/>
                    <a:pt x="21597" y="21263"/>
                  </a:cubicBezTo>
                </a:path>
                <a:path w="21597" h="21600" stroke="0" extrusionOk="0">
                  <a:moveTo>
                    <a:pt x="-1" y="0"/>
                  </a:moveTo>
                  <a:cubicBezTo>
                    <a:pt x="11798" y="0"/>
                    <a:pt x="21413" y="9467"/>
                    <a:pt x="21597" y="21263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38">
            <a:extLst>
              <a:ext uri="{FF2B5EF4-FFF2-40B4-BE49-F238E27FC236}">
                <a16:creationId xmlns:a16="http://schemas.microsoft.com/office/drawing/2014/main" id="{2F03E715-9428-4BCC-BDEF-C017DC97760A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2971800"/>
            <a:ext cx="4495800" cy="3116263"/>
            <a:chOff x="2784" y="1872"/>
            <a:chExt cx="2832" cy="1963"/>
          </a:xfrm>
        </p:grpSpPr>
        <p:sp>
          <p:nvSpPr>
            <p:cNvPr id="7179" name="Text Box 30">
              <a:extLst>
                <a:ext uri="{FF2B5EF4-FFF2-40B4-BE49-F238E27FC236}">
                  <a16:creationId xmlns:a16="http://schemas.microsoft.com/office/drawing/2014/main" id="{9138B72C-82A0-4379-BC0C-5D6D49BCFE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2304"/>
              <a:ext cx="2832" cy="1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Ta có 12</a:t>
              </a:r>
              <a:r>
                <a:rPr lang="en-US" altLang="en-US" sz="1800" baseline="30000"/>
                <a:t>2</a:t>
              </a:r>
              <a:r>
                <a:rPr lang="en-US" altLang="en-US" sz="1800"/>
                <a:t> = 20.x (Định lý 1)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             x  = 144 : 20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             x  = 7,2 </a:t>
              </a:r>
            </a:p>
            <a:p>
              <a:pPr eaLnBrk="1" hangingPunct="1">
                <a:spcBef>
                  <a:spcPct val="50000"/>
                </a:spcBef>
                <a:buFontTx/>
                <a:buChar char="-"/>
              </a:pPr>
              <a:r>
                <a:rPr lang="en-US" altLang="en-US" sz="1800"/>
                <a:t>Lại có y = 20 - x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            y = 20 – 7,2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            y = 12,8</a:t>
              </a:r>
            </a:p>
          </p:txBody>
        </p:sp>
        <p:graphicFrame>
          <p:nvGraphicFramePr>
            <p:cNvPr id="7180" name="Object 33">
              <a:extLst>
                <a:ext uri="{FF2B5EF4-FFF2-40B4-BE49-F238E27FC236}">
                  <a16:creationId xmlns:a16="http://schemas.microsoft.com/office/drawing/2014/main" id="{9002516D-1CD3-45A9-9685-EDA83EE42BC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24" y="2592"/>
            <a:ext cx="228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9" name="Equation" r:id="rId3" imgW="190417" imgH="152334" progId="Equation.3">
                    <p:embed/>
                  </p:oleObj>
                </mc:Choice>
                <mc:Fallback>
                  <p:oleObj name="Equation" r:id="rId3" imgW="190417" imgH="152334" progId="Equation.3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4" y="2592"/>
                          <a:ext cx="228" cy="1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81" name="Object 34">
              <a:extLst>
                <a:ext uri="{FF2B5EF4-FFF2-40B4-BE49-F238E27FC236}">
                  <a16:creationId xmlns:a16="http://schemas.microsoft.com/office/drawing/2014/main" id="{6523C250-7BE1-43AB-9483-852C9874872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24" y="2832"/>
            <a:ext cx="228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0" name="Equation" r:id="rId5" imgW="190417" imgH="152334" progId="Equation.3">
                    <p:embed/>
                  </p:oleObj>
                </mc:Choice>
                <mc:Fallback>
                  <p:oleObj name="Equation" r:id="rId5" imgW="190417" imgH="152334" progId="Equation.3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4" y="2832"/>
                          <a:ext cx="228" cy="1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82" name="Object 35">
              <a:extLst>
                <a:ext uri="{FF2B5EF4-FFF2-40B4-BE49-F238E27FC236}">
                  <a16:creationId xmlns:a16="http://schemas.microsoft.com/office/drawing/2014/main" id="{A131B145-A91B-4F60-9F8F-A746F579941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24" y="3408"/>
            <a:ext cx="228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1" name="Equation" r:id="rId6" imgW="190417" imgH="152334" progId="Equation.3">
                    <p:embed/>
                  </p:oleObj>
                </mc:Choice>
                <mc:Fallback>
                  <p:oleObj name="Equation" r:id="rId6" imgW="190417" imgH="152334" progId="Equation.3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4" y="3408"/>
                          <a:ext cx="228" cy="1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83" name="Object 36">
              <a:extLst>
                <a:ext uri="{FF2B5EF4-FFF2-40B4-BE49-F238E27FC236}">
                  <a16:creationId xmlns:a16="http://schemas.microsoft.com/office/drawing/2014/main" id="{F0EAFE4D-6800-4701-9F24-0F85749C9AB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24" y="3648"/>
            <a:ext cx="228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2" name="Equation" r:id="rId7" imgW="190417" imgH="152334" progId="Equation.3">
                    <p:embed/>
                  </p:oleObj>
                </mc:Choice>
                <mc:Fallback>
                  <p:oleObj name="Equation" r:id="rId7" imgW="190417" imgH="152334" progId="Equation.3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4" y="3648"/>
                          <a:ext cx="228" cy="1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4" name="Text Box 37">
              <a:extLst>
                <a:ext uri="{FF2B5EF4-FFF2-40B4-BE49-F238E27FC236}">
                  <a16:creationId xmlns:a16="http://schemas.microsoft.com/office/drawing/2014/main" id="{83DA1DE6-C431-42D8-AA67-5A2963A74F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1872"/>
              <a:ext cx="10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 u="sng"/>
                <a:t>Giải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>
            <a:extLst>
              <a:ext uri="{FF2B5EF4-FFF2-40B4-BE49-F238E27FC236}">
                <a16:creationId xmlns:a16="http://schemas.microsoft.com/office/drawing/2014/main" id="{08951107-BC76-4A05-99FA-E71924A39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640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Chương I : HỆ THỨC LƯỢNG TRONG TAM GIÁC VUÔNG</a:t>
            </a:r>
          </a:p>
        </p:txBody>
      </p:sp>
      <p:sp>
        <p:nvSpPr>
          <p:cNvPr id="8195" name="Text Box 5">
            <a:extLst>
              <a:ext uri="{FF2B5EF4-FFF2-40B4-BE49-F238E27FC236}">
                <a16:creationId xmlns:a16="http://schemas.microsoft.com/office/drawing/2014/main" id="{297FB961-18A2-4F79-97E7-33960E4C7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33400"/>
            <a:ext cx="632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u="sng">
                <a:solidFill>
                  <a:srgbClr val="FF0000"/>
                </a:solidFill>
              </a:rPr>
              <a:t>TIẾT 1</a:t>
            </a:r>
            <a:r>
              <a:rPr lang="en-US" altLang="en-US" sz="1800" b="1">
                <a:solidFill>
                  <a:srgbClr val="FF0000"/>
                </a:solidFill>
              </a:rPr>
              <a:t> : MỘT SỐ HỆ THỨC VỀ CẠNH VÀ ĐƯỜNG CAO TRONG TAM GIÁC VUÔNG</a:t>
            </a:r>
          </a:p>
        </p:txBody>
      </p:sp>
      <p:sp>
        <p:nvSpPr>
          <p:cNvPr id="8196" name="Text Box 6">
            <a:extLst>
              <a:ext uri="{FF2B5EF4-FFF2-40B4-BE49-F238E27FC236}">
                <a16:creationId xmlns:a16="http://schemas.microsoft.com/office/drawing/2014/main" id="{B032131B-B4A8-42B7-8370-48759A41C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95400"/>
            <a:ext cx="838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u="sng">
                <a:solidFill>
                  <a:srgbClr val="0000FF"/>
                </a:solidFill>
              </a:rPr>
              <a:t>1- Hệ thức giữa cạnh góc vuông và hình chiếu của nó trên cạnh huyền</a:t>
            </a:r>
          </a:p>
        </p:txBody>
      </p:sp>
      <p:sp>
        <p:nvSpPr>
          <p:cNvPr id="8197" name="Text Box 7">
            <a:extLst>
              <a:ext uri="{FF2B5EF4-FFF2-40B4-BE49-F238E27FC236}">
                <a16:creationId xmlns:a16="http://schemas.microsoft.com/office/drawing/2014/main" id="{072E9CB0-37FD-4430-AA81-8D6657A03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752600"/>
            <a:ext cx="838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u="sng">
                <a:solidFill>
                  <a:srgbClr val="0000FF"/>
                </a:solidFill>
              </a:rPr>
              <a:t>2- Một số hệ thức liên quan tới đường cao</a:t>
            </a:r>
          </a:p>
        </p:txBody>
      </p:sp>
      <p:sp>
        <p:nvSpPr>
          <p:cNvPr id="8198" name="Text Box 8">
            <a:extLst>
              <a:ext uri="{FF2B5EF4-FFF2-40B4-BE49-F238E27FC236}">
                <a16:creationId xmlns:a16="http://schemas.microsoft.com/office/drawing/2014/main" id="{16A62C22-19B2-457E-A257-0EF39A603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24088"/>
            <a:ext cx="2895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u="sng">
                <a:solidFill>
                  <a:srgbClr val="0000FF"/>
                </a:solidFill>
              </a:rPr>
              <a:t>3- Luyện tập</a:t>
            </a:r>
          </a:p>
        </p:txBody>
      </p:sp>
      <p:sp>
        <p:nvSpPr>
          <p:cNvPr id="8199" name="Text Box 9">
            <a:extLst>
              <a:ext uri="{FF2B5EF4-FFF2-40B4-BE49-F238E27FC236}">
                <a16:creationId xmlns:a16="http://schemas.microsoft.com/office/drawing/2014/main" id="{D482CBDC-1850-4449-935A-748F5D89A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667000"/>
            <a:ext cx="56388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u="sng"/>
              <a:t>3/ Bài 4 /69 – Sgk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                Tính x , y trong hình vẽ </a:t>
            </a:r>
          </a:p>
        </p:txBody>
      </p:sp>
      <p:grpSp>
        <p:nvGrpSpPr>
          <p:cNvPr id="8200" name="Group 27">
            <a:extLst>
              <a:ext uri="{FF2B5EF4-FFF2-40B4-BE49-F238E27FC236}">
                <a16:creationId xmlns:a16="http://schemas.microsoft.com/office/drawing/2014/main" id="{E369A393-482B-49F7-AD96-7154085218C6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3733800"/>
            <a:ext cx="3568700" cy="2324100"/>
            <a:chOff x="384" y="2352"/>
            <a:chExt cx="2248" cy="1464"/>
          </a:xfrm>
        </p:grpSpPr>
        <p:sp>
          <p:nvSpPr>
            <p:cNvPr id="8210" name="AutoShape 11">
              <a:extLst>
                <a:ext uri="{FF2B5EF4-FFF2-40B4-BE49-F238E27FC236}">
                  <a16:creationId xmlns:a16="http://schemas.microsoft.com/office/drawing/2014/main" id="{E9B93E52-33E7-4422-ACC2-1B2B08E883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27272">
              <a:off x="1000" y="2544"/>
              <a:ext cx="960" cy="1584"/>
            </a:xfrm>
            <a:prstGeom prst="rtTriangl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211" name="Rectangle 12">
              <a:extLst>
                <a:ext uri="{FF2B5EF4-FFF2-40B4-BE49-F238E27FC236}">
                  <a16:creationId xmlns:a16="http://schemas.microsoft.com/office/drawing/2014/main" id="{59F2A58A-0F62-422D-926E-D162B8C5A1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47443">
              <a:off x="994" y="2542"/>
              <a:ext cx="132" cy="13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212" name="Line 13">
              <a:extLst>
                <a:ext uri="{FF2B5EF4-FFF2-40B4-BE49-F238E27FC236}">
                  <a16:creationId xmlns:a16="http://schemas.microsoft.com/office/drawing/2014/main" id="{2FF504FE-63F8-4335-A996-225503FAA5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0" y="2536"/>
              <a:ext cx="0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Text Box 17">
              <a:extLst>
                <a:ext uri="{FF2B5EF4-FFF2-40B4-BE49-F238E27FC236}">
                  <a16:creationId xmlns:a16="http://schemas.microsoft.com/office/drawing/2014/main" id="{2AA19DF7-5469-430D-A327-454D68D48E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6" y="2352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214" name="Text Box 18">
              <a:extLst>
                <a:ext uri="{FF2B5EF4-FFF2-40B4-BE49-F238E27FC236}">
                  <a16:creationId xmlns:a16="http://schemas.microsoft.com/office/drawing/2014/main" id="{EC636825-5E83-4ABE-A4AC-A72E56EF72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3232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215" name="Text Box 19">
              <a:extLst>
                <a:ext uri="{FF2B5EF4-FFF2-40B4-BE49-F238E27FC236}">
                  <a16:creationId xmlns:a16="http://schemas.microsoft.com/office/drawing/2014/main" id="{5579CA6D-F9F6-445A-9CBB-D7F9E3B051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4" y="3264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216" name="Text Box 20">
              <a:extLst>
                <a:ext uri="{FF2B5EF4-FFF2-40B4-BE49-F238E27FC236}">
                  <a16:creationId xmlns:a16="http://schemas.microsoft.com/office/drawing/2014/main" id="{D026D164-B00F-48C3-BC38-4938E4809E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8" y="3120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x</a:t>
              </a:r>
            </a:p>
          </p:txBody>
        </p:sp>
        <p:sp>
          <p:nvSpPr>
            <p:cNvPr id="8217" name="Text Box 21">
              <a:extLst>
                <a:ext uri="{FF2B5EF4-FFF2-40B4-BE49-F238E27FC236}">
                  <a16:creationId xmlns:a16="http://schemas.microsoft.com/office/drawing/2014/main" id="{14F0CC4C-46D8-4139-8C63-9DF80F4547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2" y="3120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8218" name="Text Box 22">
              <a:extLst>
                <a:ext uri="{FF2B5EF4-FFF2-40B4-BE49-F238E27FC236}">
                  <a16:creationId xmlns:a16="http://schemas.microsoft.com/office/drawing/2014/main" id="{90F116F9-124E-47A8-A7C4-C82BFA2B8B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4" y="2640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219" name="Text Box 23">
              <a:extLst>
                <a:ext uri="{FF2B5EF4-FFF2-40B4-BE49-F238E27FC236}">
                  <a16:creationId xmlns:a16="http://schemas.microsoft.com/office/drawing/2014/main" id="{CA9DA94F-FDA8-475B-8E6B-8ED46FFC7A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6" y="2640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y</a:t>
              </a:r>
            </a:p>
          </p:txBody>
        </p:sp>
        <p:sp>
          <p:nvSpPr>
            <p:cNvPr id="8220" name="Text Box 24">
              <a:extLst>
                <a:ext uri="{FF2B5EF4-FFF2-40B4-BE49-F238E27FC236}">
                  <a16:creationId xmlns:a16="http://schemas.microsoft.com/office/drawing/2014/main" id="{39EFCCFE-B0E0-46DF-94B6-525CDA5840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0" y="2880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8221" name="Rectangle 26">
              <a:extLst>
                <a:ext uri="{FF2B5EF4-FFF2-40B4-BE49-F238E27FC236}">
                  <a16:creationId xmlns:a16="http://schemas.microsoft.com/office/drawing/2014/main" id="{028FF672-991B-41CB-890D-65F429C22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0" y="3248"/>
              <a:ext cx="96" cy="9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3" name="Group 36">
            <a:extLst>
              <a:ext uri="{FF2B5EF4-FFF2-40B4-BE49-F238E27FC236}">
                <a16:creationId xmlns:a16="http://schemas.microsoft.com/office/drawing/2014/main" id="{003F5FA4-A6FE-4C5C-A2AE-A0BF9093A3E3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3284538"/>
            <a:ext cx="3581400" cy="3116262"/>
            <a:chOff x="3120" y="2069"/>
            <a:chExt cx="2256" cy="1963"/>
          </a:xfrm>
        </p:grpSpPr>
        <p:grpSp>
          <p:nvGrpSpPr>
            <p:cNvPr id="8202" name="Group 28">
              <a:extLst>
                <a:ext uri="{FF2B5EF4-FFF2-40B4-BE49-F238E27FC236}">
                  <a16:creationId xmlns:a16="http://schemas.microsoft.com/office/drawing/2014/main" id="{09CEA912-37DF-4CCA-B11D-C3EC1F0CF1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2069"/>
              <a:ext cx="2256" cy="1963"/>
              <a:chOff x="2784" y="1872"/>
              <a:chExt cx="2832" cy="1963"/>
            </a:xfrm>
          </p:grpSpPr>
          <p:sp>
            <p:nvSpPr>
              <p:cNvPr id="8204" name="Text Box 29">
                <a:extLst>
                  <a:ext uri="{FF2B5EF4-FFF2-40B4-BE49-F238E27FC236}">
                    <a16:creationId xmlns:a16="http://schemas.microsoft.com/office/drawing/2014/main" id="{8B39E29B-4647-4243-A92D-6C5E688A7A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84" y="2304"/>
                <a:ext cx="2832" cy="15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Ta có   2</a:t>
                </a:r>
                <a:r>
                  <a:rPr lang="en-US" altLang="en-US" sz="1800" baseline="30000"/>
                  <a:t>2</a:t>
                </a:r>
                <a:r>
                  <a:rPr lang="en-US" altLang="en-US" sz="1800"/>
                  <a:t> = 1.x     (Định lý 2)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             x  = 4 : 1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             x  = 4 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Char char="-"/>
                </a:pPr>
                <a:r>
                  <a:rPr lang="en-US" altLang="en-US" sz="1800"/>
                  <a:t>Lại có y</a:t>
                </a:r>
                <a:r>
                  <a:rPr lang="en-US" altLang="en-US" sz="1800" baseline="30000"/>
                  <a:t>2</a:t>
                </a:r>
                <a:r>
                  <a:rPr lang="en-US" altLang="en-US" sz="1800"/>
                  <a:t> = 4 . ( 1+ 4 )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            y</a:t>
                </a:r>
                <a:r>
                  <a:rPr lang="en-US" altLang="en-US" sz="1800" baseline="30000"/>
                  <a:t>2</a:t>
                </a:r>
                <a:r>
                  <a:rPr lang="en-US" altLang="en-US" sz="1800"/>
                  <a:t> = 20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            y = </a:t>
                </a:r>
              </a:p>
            </p:txBody>
          </p:sp>
          <p:graphicFrame>
            <p:nvGraphicFramePr>
              <p:cNvPr id="8205" name="Object 30">
                <a:extLst>
                  <a:ext uri="{FF2B5EF4-FFF2-40B4-BE49-F238E27FC236}">
                    <a16:creationId xmlns:a16="http://schemas.microsoft.com/office/drawing/2014/main" id="{FEC04F59-8DC0-4356-86CD-BCCF2211BEC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024" y="2592"/>
              <a:ext cx="228" cy="1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22" name="Equation" r:id="rId3" imgW="190417" imgH="152334" progId="Equation.3">
                      <p:embed/>
                    </p:oleObj>
                  </mc:Choice>
                  <mc:Fallback>
                    <p:oleObj name="Equation" r:id="rId3" imgW="190417" imgH="152334" progId="Equation.3">
                      <p:embed/>
                      <p:pic>
                        <p:nvPicPr>
                          <p:cNvPr id="0" name="Object 3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24" y="2592"/>
                            <a:ext cx="228" cy="1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206" name="Object 31">
                <a:extLst>
                  <a:ext uri="{FF2B5EF4-FFF2-40B4-BE49-F238E27FC236}">
                    <a16:creationId xmlns:a16="http://schemas.microsoft.com/office/drawing/2014/main" id="{2834285C-BDE6-48F3-B27D-F75A6663C75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024" y="2832"/>
              <a:ext cx="228" cy="1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23" name="Equation" r:id="rId5" imgW="190417" imgH="152334" progId="Equation.3">
                      <p:embed/>
                    </p:oleObj>
                  </mc:Choice>
                  <mc:Fallback>
                    <p:oleObj name="Equation" r:id="rId5" imgW="190417" imgH="152334" progId="Equation.3">
                      <p:embed/>
                      <p:pic>
                        <p:nvPicPr>
                          <p:cNvPr id="0" name="Object 3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24" y="2832"/>
                            <a:ext cx="228" cy="1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207" name="Object 32">
                <a:extLst>
                  <a:ext uri="{FF2B5EF4-FFF2-40B4-BE49-F238E27FC236}">
                    <a16:creationId xmlns:a16="http://schemas.microsoft.com/office/drawing/2014/main" id="{AA4F5648-CEC6-48D4-9078-6105ECD3909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024" y="3408"/>
              <a:ext cx="228" cy="1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24" name="Equation" r:id="rId6" imgW="190417" imgH="152334" progId="Equation.3">
                      <p:embed/>
                    </p:oleObj>
                  </mc:Choice>
                  <mc:Fallback>
                    <p:oleObj name="Equation" r:id="rId6" imgW="190417" imgH="152334" progId="Equation.3">
                      <p:embed/>
                      <p:pic>
                        <p:nvPicPr>
                          <p:cNvPr id="0" name="Object 3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24" y="3408"/>
                            <a:ext cx="228" cy="1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208" name="Object 33">
                <a:extLst>
                  <a:ext uri="{FF2B5EF4-FFF2-40B4-BE49-F238E27FC236}">
                    <a16:creationId xmlns:a16="http://schemas.microsoft.com/office/drawing/2014/main" id="{58FAB697-2459-4185-A69C-B2114EF9962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024" y="3648"/>
              <a:ext cx="228" cy="1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25" name="Equation" r:id="rId7" imgW="190417" imgH="152334" progId="Equation.3">
                      <p:embed/>
                    </p:oleObj>
                  </mc:Choice>
                  <mc:Fallback>
                    <p:oleObj name="Equation" r:id="rId7" imgW="190417" imgH="152334" progId="Equation.3">
                      <p:embed/>
                      <p:pic>
                        <p:nvPicPr>
                          <p:cNvPr id="0" name="Object 3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24" y="3648"/>
                            <a:ext cx="228" cy="1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209" name="Text Box 34">
                <a:extLst>
                  <a:ext uri="{FF2B5EF4-FFF2-40B4-BE49-F238E27FC236}">
                    <a16:creationId xmlns:a16="http://schemas.microsoft.com/office/drawing/2014/main" id="{F71B0E5B-9E04-4845-A93A-03DBECE025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8" y="1872"/>
                <a:ext cx="10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 u="sng"/>
                  <a:t>Giải </a:t>
                </a:r>
              </a:p>
            </p:txBody>
          </p:sp>
        </p:grpSp>
        <p:graphicFrame>
          <p:nvGraphicFramePr>
            <p:cNvPr id="8203" name="Object 35">
              <a:extLst>
                <a:ext uri="{FF2B5EF4-FFF2-40B4-BE49-F238E27FC236}">
                  <a16:creationId xmlns:a16="http://schemas.microsoft.com/office/drawing/2014/main" id="{E1C91E84-8CC1-48D1-92F3-1EABBCF9D6D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88" y="3790"/>
            <a:ext cx="336" cy="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6" name="Equation" r:id="rId8" imgW="317362" imgH="228501" progId="Equation.3">
                    <p:embed/>
                  </p:oleObj>
                </mc:Choice>
                <mc:Fallback>
                  <p:oleObj name="Equation" r:id="rId8" imgW="317362" imgH="228501" progId="Equation.3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" y="3790"/>
                          <a:ext cx="336" cy="2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1">
            <a:extLst>
              <a:ext uri="{FF2B5EF4-FFF2-40B4-BE49-F238E27FC236}">
                <a16:creationId xmlns:a16="http://schemas.microsoft.com/office/drawing/2014/main" id="{5B55D837-4D75-4DF0-845C-27AEB0CE7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2400"/>
            <a:ext cx="640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Chương I : HỆ THỨC LƯỢNG TRONG TAM GIÁC VUÔNG</a:t>
            </a:r>
          </a:p>
        </p:txBody>
      </p:sp>
      <p:sp>
        <p:nvSpPr>
          <p:cNvPr id="9219" name="Text Box 12">
            <a:extLst>
              <a:ext uri="{FF2B5EF4-FFF2-40B4-BE49-F238E27FC236}">
                <a16:creationId xmlns:a16="http://schemas.microsoft.com/office/drawing/2014/main" id="{7227B5AE-406E-4BDD-9B09-29DE78C4C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33400"/>
            <a:ext cx="632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u="sng">
                <a:solidFill>
                  <a:srgbClr val="FF0000"/>
                </a:solidFill>
              </a:rPr>
              <a:t>TIẾT 1</a:t>
            </a:r>
            <a:r>
              <a:rPr lang="en-US" altLang="en-US" sz="1800" b="1">
                <a:solidFill>
                  <a:srgbClr val="FF0000"/>
                </a:solidFill>
              </a:rPr>
              <a:t> : MỘT SỐ HỆ THỨC VỀ CẠNH VÀ ĐƯỜNG CAO TRONG TAM GIÁC VUÔNG</a:t>
            </a:r>
          </a:p>
        </p:txBody>
      </p:sp>
      <p:sp>
        <p:nvSpPr>
          <p:cNvPr id="9220" name="Text Box 13">
            <a:extLst>
              <a:ext uri="{FF2B5EF4-FFF2-40B4-BE49-F238E27FC236}">
                <a16:creationId xmlns:a16="http://schemas.microsoft.com/office/drawing/2014/main" id="{C3523227-692D-4BE7-81B9-5AEB31E80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95400"/>
            <a:ext cx="838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u="sng">
                <a:solidFill>
                  <a:srgbClr val="0000FF"/>
                </a:solidFill>
              </a:rPr>
              <a:t>1- Hệ thức giữa cạnh góc vuông và hình chiếu của nó trên cạnh huyền</a:t>
            </a:r>
          </a:p>
        </p:txBody>
      </p:sp>
      <p:sp>
        <p:nvSpPr>
          <p:cNvPr id="9221" name="Text Box 14">
            <a:extLst>
              <a:ext uri="{FF2B5EF4-FFF2-40B4-BE49-F238E27FC236}">
                <a16:creationId xmlns:a16="http://schemas.microsoft.com/office/drawing/2014/main" id="{6E79802B-EE66-462F-862D-54B1F619B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752600"/>
            <a:ext cx="838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u="sng">
                <a:solidFill>
                  <a:srgbClr val="0000FF"/>
                </a:solidFill>
              </a:rPr>
              <a:t>2- Một số hệ thức liên quan tới đường cao</a:t>
            </a:r>
          </a:p>
        </p:txBody>
      </p:sp>
      <p:sp>
        <p:nvSpPr>
          <p:cNvPr id="9222" name="Text Box 15">
            <a:extLst>
              <a:ext uri="{FF2B5EF4-FFF2-40B4-BE49-F238E27FC236}">
                <a16:creationId xmlns:a16="http://schemas.microsoft.com/office/drawing/2014/main" id="{29735972-8B8E-4674-B8D6-FB394FDCD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24088"/>
            <a:ext cx="2895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u="sng">
                <a:solidFill>
                  <a:srgbClr val="0000FF"/>
                </a:solidFill>
              </a:rPr>
              <a:t>3- Luyện tập</a:t>
            </a:r>
          </a:p>
        </p:txBody>
      </p:sp>
      <p:sp>
        <p:nvSpPr>
          <p:cNvPr id="9223" name="Text Box 16">
            <a:extLst>
              <a:ext uri="{FF2B5EF4-FFF2-40B4-BE49-F238E27FC236}">
                <a16:creationId xmlns:a16="http://schemas.microsoft.com/office/drawing/2014/main" id="{0471028E-65D1-45C5-80D3-FF046FF13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66700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u="sng">
                <a:solidFill>
                  <a:srgbClr val="0000FF"/>
                </a:solidFill>
              </a:rPr>
              <a:t>4- Hướng dẫn về nhà</a:t>
            </a:r>
          </a:p>
        </p:txBody>
      </p:sp>
      <p:sp>
        <p:nvSpPr>
          <p:cNvPr id="98322" name="Text Box 18">
            <a:extLst>
              <a:ext uri="{FF2B5EF4-FFF2-40B4-BE49-F238E27FC236}">
                <a16:creationId xmlns:a16="http://schemas.microsoft.com/office/drawing/2014/main" id="{AB94FDFE-688C-429A-86EA-BD43BB825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048000"/>
            <a:ext cx="670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1.Bài tập số : 1a ; 3 ; 6 / SGK</a:t>
            </a:r>
          </a:p>
        </p:txBody>
      </p:sp>
      <p:sp>
        <p:nvSpPr>
          <p:cNvPr id="98323" name="Text Box 19">
            <a:extLst>
              <a:ext uri="{FF2B5EF4-FFF2-40B4-BE49-F238E27FC236}">
                <a16:creationId xmlns:a16="http://schemas.microsoft.com/office/drawing/2014/main" id="{C3EB1312-7420-40F3-998F-447F59C06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505200"/>
            <a:ext cx="670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2.Đọc thêm có thể em chưa biết </a:t>
            </a:r>
          </a:p>
        </p:txBody>
      </p:sp>
      <p:grpSp>
        <p:nvGrpSpPr>
          <p:cNvPr id="2" name="Group 57">
            <a:extLst>
              <a:ext uri="{FF2B5EF4-FFF2-40B4-BE49-F238E27FC236}">
                <a16:creationId xmlns:a16="http://schemas.microsoft.com/office/drawing/2014/main" id="{0195869D-F053-42FC-A2C7-1C67167DCC95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4038600"/>
            <a:ext cx="8153400" cy="2657475"/>
            <a:chOff x="480" y="2544"/>
            <a:chExt cx="5136" cy="1674"/>
          </a:xfrm>
        </p:grpSpPr>
        <p:grpSp>
          <p:nvGrpSpPr>
            <p:cNvPr id="9227" name="Group 37">
              <a:extLst>
                <a:ext uri="{FF2B5EF4-FFF2-40B4-BE49-F238E27FC236}">
                  <a16:creationId xmlns:a16="http://schemas.microsoft.com/office/drawing/2014/main" id="{DE7D0CFA-B343-4C14-8BE6-70FF700AA6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8" y="2616"/>
              <a:ext cx="2248" cy="1464"/>
              <a:chOff x="3168" y="2496"/>
              <a:chExt cx="2248" cy="1464"/>
            </a:xfrm>
          </p:grpSpPr>
          <p:sp>
            <p:nvSpPr>
              <p:cNvPr id="9231" name="AutoShape 21">
                <a:extLst>
                  <a:ext uri="{FF2B5EF4-FFF2-40B4-BE49-F238E27FC236}">
                    <a16:creationId xmlns:a16="http://schemas.microsoft.com/office/drawing/2014/main" id="{DBE47F18-3935-4F4F-9BAA-D75B371362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227272">
                <a:off x="3784" y="2688"/>
                <a:ext cx="960" cy="1584"/>
              </a:xfrm>
              <a:prstGeom prst="rtTriangl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9232" name="Line 23">
                <a:extLst>
                  <a:ext uri="{FF2B5EF4-FFF2-40B4-BE49-F238E27FC236}">
                    <a16:creationId xmlns:a16="http://schemas.microsoft.com/office/drawing/2014/main" id="{CE129491-61E6-40C2-B335-139BCCAE5C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4" y="2680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3" name="Text Box 27">
                <a:extLst>
                  <a:ext uri="{FF2B5EF4-FFF2-40B4-BE49-F238E27FC236}">
                    <a16:creationId xmlns:a16="http://schemas.microsoft.com/office/drawing/2014/main" id="{D1A35CB9-39C1-424A-AB61-BBC838AEE8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0" y="2496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A</a:t>
                </a:r>
              </a:p>
            </p:txBody>
          </p:sp>
          <p:sp>
            <p:nvSpPr>
              <p:cNvPr id="9234" name="Text Box 28">
                <a:extLst>
                  <a:ext uri="{FF2B5EF4-FFF2-40B4-BE49-F238E27FC236}">
                    <a16:creationId xmlns:a16="http://schemas.microsoft.com/office/drawing/2014/main" id="{92B97608-E5E8-4D6C-BECA-2DCAE2830B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8" y="3376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B</a:t>
                </a:r>
              </a:p>
            </p:txBody>
          </p:sp>
          <p:sp>
            <p:nvSpPr>
              <p:cNvPr id="9235" name="Text Box 29">
                <a:extLst>
                  <a:ext uri="{FF2B5EF4-FFF2-40B4-BE49-F238E27FC236}">
                    <a16:creationId xmlns:a16="http://schemas.microsoft.com/office/drawing/2014/main" id="{54C9D41C-BEDB-4256-BF39-602CEFE8F7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8" y="3408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C</a:t>
                </a:r>
              </a:p>
            </p:txBody>
          </p:sp>
          <p:sp>
            <p:nvSpPr>
              <p:cNvPr id="9236" name="Text Box 30">
                <a:extLst>
                  <a:ext uri="{FF2B5EF4-FFF2-40B4-BE49-F238E27FC236}">
                    <a16:creationId xmlns:a16="http://schemas.microsoft.com/office/drawing/2014/main" id="{959B1316-25C1-4E0E-979F-6E0485F67D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12" y="3264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b’</a:t>
                </a:r>
              </a:p>
            </p:txBody>
          </p:sp>
          <p:sp>
            <p:nvSpPr>
              <p:cNvPr id="9237" name="Text Box 31">
                <a:extLst>
                  <a:ext uri="{FF2B5EF4-FFF2-40B4-BE49-F238E27FC236}">
                    <a16:creationId xmlns:a16="http://schemas.microsoft.com/office/drawing/2014/main" id="{BCB5A4E3-D4A2-40F3-8875-4DE1EEE6AC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96" y="3264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c’</a:t>
                </a:r>
              </a:p>
            </p:txBody>
          </p:sp>
          <p:sp>
            <p:nvSpPr>
              <p:cNvPr id="9238" name="Text Box 32">
                <a:extLst>
                  <a:ext uri="{FF2B5EF4-FFF2-40B4-BE49-F238E27FC236}">
                    <a16:creationId xmlns:a16="http://schemas.microsoft.com/office/drawing/2014/main" id="{D8F0C2D7-185D-4325-82F2-4327156285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8" y="2784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c</a:t>
                </a:r>
              </a:p>
            </p:txBody>
          </p:sp>
          <p:sp>
            <p:nvSpPr>
              <p:cNvPr id="9239" name="Text Box 33">
                <a:extLst>
                  <a:ext uri="{FF2B5EF4-FFF2-40B4-BE49-F238E27FC236}">
                    <a16:creationId xmlns:a16="http://schemas.microsoft.com/office/drawing/2014/main" id="{15AF4F46-C510-448A-9FF0-9BF4A767BF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0" y="2784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b</a:t>
                </a:r>
              </a:p>
            </p:txBody>
          </p:sp>
          <p:sp>
            <p:nvSpPr>
              <p:cNvPr id="9240" name="Text Box 34">
                <a:extLst>
                  <a:ext uri="{FF2B5EF4-FFF2-40B4-BE49-F238E27FC236}">
                    <a16:creationId xmlns:a16="http://schemas.microsoft.com/office/drawing/2014/main" id="{4A0492EA-4435-4B4A-9DCD-D2BA7DCE57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4" y="3024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h</a:t>
                </a:r>
              </a:p>
            </p:txBody>
          </p:sp>
          <p:sp>
            <p:nvSpPr>
              <p:cNvPr id="9241" name="Text Box 35">
                <a:extLst>
                  <a:ext uri="{FF2B5EF4-FFF2-40B4-BE49-F238E27FC236}">
                    <a16:creationId xmlns:a16="http://schemas.microsoft.com/office/drawing/2014/main" id="{2AF33FC8-4DDF-4FD4-B58F-3D35A9D49F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6" y="3504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H</a:t>
                </a:r>
              </a:p>
            </p:txBody>
          </p:sp>
          <p:sp>
            <p:nvSpPr>
              <p:cNvPr id="9242" name="Rectangle 36">
                <a:extLst>
                  <a:ext uri="{FF2B5EF4-FFF2-40B4-BE49-F238E27FC236}">
                    <a16:creationId xmlns:a16="http://schemas.microsoft.com/office/drawing/2014/main" id="{F4F00770-F15D-40F1-8E2F-317EF77DD8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" y="3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9228" name="Arc 38">
              <a:extLst>
                <a:ext uri="{FF2B5EF4-FFF2-40B4-BE49-F238E27FC236}">
                  <a16:creationId xmlns:a16="http://schemas.microsoft.com/office/drawing/2014/main" id="{940E3A8A-6F9E-4727-B98F-6B3381A3499D}"/>
                </a:ext>
              </a:extLst>
            </p:cNvPr>
            <p:cNvSpPr>
              <a:spLocks/>
            </p:cNvSpPr>
            <p:nvPr/>
          </p:nvSpPr>
          <p:spPr bwMode="auto">
            <a:xfrm rot="2752281" flipV="1">
              <a:off x="3889" y="2830"/>
              <a:ext cx="1289" cy="1488"/>
            </a:xfrm>
            <a:custGeom>
              <a:avLst/>
              <a:gdLst>
                <a:gd name="T0" fmla="*/ 0 w 21491"/>
                <a:gd name="T1" fmla="*/ 0 h 21600"/>
                <a:gd name="T2" fmla="*/ 5 w 21491"/>
                <a:gd name="T3" fmla="*/ 6 h 21600"/>
                <a:gd name="T4" fmla="*/ 0 w 21491"/>
                <a:gd name="T5" fmla="*/ 7 h 21600"/>
                <a:gd name="T6" fmla="*/ 0 60000 65536"/>
                <a:gd name="T7" fmla="*/ 0 60000 65536"/>
                <a:gd name="T8" fmla="*/ 0 60000 65536"/>
                <a:gd name="T9" fmla="*/ 0 w 21491"/>
                <a:gd name="T10" fmla="*/ 0 h 21600"/>
                <a:gd name="T11" fmla="*/ 21491 w 2149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91" h="21600" fill="none" extrusionOk="0">
                  <a:moveTo>
                    <a:pt x="-1" y="0"/>
                  </a:moveTo>
                  <a:cubicBezTo>
                    <a:pt x="11090" y="0"/>
                    <a:pt x="20378" y="8398"/>
                    <a:pt x="21491" y="19432"/>
                  </a:cubicBezTo>
                </a:path>
                <a:path w="21491" h="21600" stroke="0" extrusionOk="0">
                  <a:moveTo>
                    <a:pt x="-1" y="0"/>
                  </a:moveTo>
                  <a:cubicBezTo>
                    <a:pt x="11090" y="0"/>
                    <a:pt x="20378" y="8398"/>
                    <a:pt x="21491" y="19432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9" name="Text Box 39">
              <a:extLst>
                <a:ext uri="{FF2B5EF4-FFF2-40B4-BE49-F238E27FC236}">
                  <a16:creationId xmlns:a16="http://schemas.microsoft.com/office/drawing/2014/main" id="{2E0B2BD8-26D7-4C83-8CD0-53E12C64C9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3840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a</a:t>
              </a:r>
            </a:p>
          </p:txBody>
        </p:sp>
        <p:sp>
          <p:nvSpPr>
            <p:cNvPr id="9230" name="Text Box 56">
              <a:extLst>
                <a:ext uri="{FF2B5EF4-FFF2-40B4-BE49-F238E27FC236}">
                  <a16:creationId xmlns:a16="http://schemas.microsoft.com/office/drawing/2014/main" id="{BF473737-D776-4709-A737-11B293F9B8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2544"/>
              <a:ext cx="2928" cy="1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3 . Cho ∆ABC có đường cao AH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a/Nếu b</a:t>
              </a:r>
              <a:r>
                <a:rPr lang="en-US" altLang="en-US" sz="1800" baseline="30000"/>
                <a:t>2</a:t>
              </a:r>
              <a:r>
                <a:rPr lang="en-US" altLang="en-US" sz="1800"/>
                <a:t> = a.b’ thì ∆ABC có vuông không ?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b/Nếu h</a:t>
              </a:r>
              <a:r>
                <a:rPr lang="en-US" altLang="en-US" sz="1800" baseline="30000"/>
                <a:t>2</a:t>
              </a:r>
              <a:r>
                <a:rPr lang="en-US" altLang="en-US" sz="1800"/>
                <a:t> = b’.c’ thì ∆ABC có vuông không ?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22" grpId="0"/>
      <p:bldP spid="983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</TotalTime>
  <Words>905</Words>
  <Application>Microsoft Office PowerPoint</Application>
  <PresentationFormat>On-screen Show (4:3)</PresentationFormat>
  <Paragraphs>170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Verdana</vt:lpstr>
      <vt:lpstr>Calibri Light</vt:lpstr>
      <vt:lpstr>Calibri</vt:lpstr>
      <vt:lpstr>Arial</vt:lpstr>
      <vt:lpstr>Office Theme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Hoang Cuong Co.,Ltd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Aspire3620</dc:creator>
  <cp:lastModifiedBy>Võ Ngũ Thọ</cp:lastModifiedBy>
  <cp:revision>17</cp:revision>
  <dcterms:created xsi:type="dcterms:W3CDTF">2006-08-19T05:04:42Z</dcterms:created>
  <dcterms:modified xsi:type="dcterms:W3CDTF">2022-06-30T10:19:23Z</dcterms:modified>
</cp:coreProperties>
</file>